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8" r:id="rId3"/>
  </p:sldMasterIdLst>
  <p:notesMasterIdLst>
    <p:notesMasterId r:id="rId16"/>
  </p:notesMasterIdLst>
  <p:handoutMasterIdLst>
    <p:handoutMasterId r:id="rId17"/>
  </p:handoutMasterIdLst>
  <p:sldIdLst>
    <p:sldId id="374" r:id="rId4"/>
    <p:sldId id="379" r:id="rId5"/>
    <p:sldId id="363" r:id="rId6"/>
    <p:sldId id="385" r:id="rId7"/>
    <p:sldId id="364" r:id="rId8"/>
    <p:sldId id="386" r:id="rId9"/>
    <p:sldId id="350" r:id="rId10"/>
    <p:sldId id="369" r:id="rId11"/>
    <p:sldId id="278" r:id="rId12"/>
    <p:sldId id="337" r:id="rId13"/>
    <p:sldId id="383" r:id="rId14"/>
    <p:sldId id="384" r:id="rId15"/>
  </p:sldIdLst>
  <p:sldSz cx="12192000" cy="6858000"/>
  <p:notesSz cx="6808788" cy="994092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E5"/>
    <a:srgbClr val="FFFFCC"/>
    <a:srgbClr val="FFFFFF"/>
    <a:srgbClr val="843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98031-0A04-4F8F-A27B-60D170A1F643}" v="2" dt="2022-09-27T09:54:08.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62" d="100"/>
          <a:sy n="62" d="100"/>
        </p:scale>
        <p:origin x="7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n-Williams, Rhian" userId="0092028b-f2a4-4271-b678-e3f6e23d5d23" providerId="ADAL" clId="{2D198031-0A04-4F8F-A27B-60D170A1F643}"/>
    <pc:docChg chg="undo custSel addSld delSld modSld sldOrd">
      <pc:chgData name="Wyn-Williams, Rhian" userId="0092028b-f2a4-4271-b678-e3f6e23d5d23" providerId="ADAL" clId="{2D198031-0A04-4F8F-A27B-60D170A1F643}" dt="2022-09-27T09:55:06.846" v="116" actId="20577"/>
      <pc:docMkLst>
        <pc:docMk/>
      </pc:docMkLst>
      <pc:sldChg chg="modSp mod ord">
        <pc:chgData name="Wyn-Williams, Rhian" userId="0092028b-f2a4-4271-b678-e3f6e23d5d23" providerId="ADAL" clId="{2D198031-0A04-4F8F-A27B-60D170A1F643}" dt="2022-09-27T09:55:06.846" v="116" actId="20577"/>
        <pc:sldMkLst>
          <pc:docMk/>
          <pc:sldMk cId="2586671322" sldId="350"/>
        </pc:sldMkLst>
        <pc:spChg chg="mod">
          <ac:chgData name="Wyn-Williams, Rhian" userId="0092028b-f2a4-4271-b678-e3f6e23d5d23" providerId="ADAL" clId="{2D198031-0A04-4F8F-A27B-60D170A1F643}" dt="2022-09-27T09:55:06.846" v="116" actId="20577"/>
          <ac:spMkLst>
            <pc:docMk/>
            <pc:sldMk cId="2586671322" sldId="350"/>
            <ac:spMk id="3" creationId="{00000000-0000-0000-0000-000000000000}"/>
          </ac:spMkLst>
        </pc:spChg>
      </pc:sldChg>
      <pc:sldChg chg="delSp modSp del mod">
        <pc:chgData name="Wyn-Williams, Rhian" userId="0092028b-f2a4-4271-b678-e3f6e23d5d23" providerId="ADAL" clId="{2D198031-0A04-4F8F-A27B-60D170A1F643}" dt="2022-09-27T09:54:24.631" v="91" actId="47"/>
        <pc:sldMkLst>
          <pc:docMk/>
          <pc:sldMk cId="1771084199" sldId="381"/>
        </pc:sldMkLst>
        <pc:spChg chg="mod">
          <ac:chgData name="Wyn-Williams, Rhian" userId="0092028b-f2a4-4271-b678-e3f6e23d5d23" providerId="ADAL" clId="{2D198031-0A04-4F8F-A27B-60D170A1F643}" dt="2022-09-27T09:53:26.201" v="67" actId="207"/>
          <ac:spMkLst>
            <pc:docMk/>
            <pc:sldMk cId="1771084199" sldId="381"/>
            <ac:spMk id="2" creationId="{00000000-0000-0000-0000-000000000000}"/>
          </ac:spMkLst>
        </pc:spChg>
        <pc:spChg chg="del">
          <ac:chgData name="Wyn-Williams, Rhian" userId="0092028b-f2a4-4271-b678-e3f6e23d5d23" providerId="ADAL" clId="{2D198031-0A04-4F8F-A27B-60D170A1F643}" dt="2022-09-27T09:53:33.028" v="68" actId="478"/>
          <ac:spMkLst>
            <pc:docMk/>
            <pc:sldMk cId="1771084199" sldId="381"/>
            <ac:spMk id="4" creationId="{CF01FCBC-39FC-4920-9EAF-9F4AC7901D81}"/>
          </ac:spMkLst>
        </pc:spChg>
      </pc:sldChg>
      <pc:sldChg chg="addSp delSp modSp add mod setBg">
        <pc:chgData name="Wyn-Williams, Rhian" userId="0092028b-f2a4-4271-b678-e3f6e23d5d23" providerId="ADAL" clId="{2D198031-0A04-4F8F-A27B-60D170A1F643}" dt="2022-09-27T09:54:20.609" v="90" actId="14100"/>
        <pc:sldMkLst>
          <pc:docMk/>
          <pc:sldMk cId="3523752260" sldId="386"/>
        </pc:sldMkLst>
        <pc:spChg chg="mod">
          <ac:chgData name="Wyn-Williams, Rhian" userId="0092028b-f2a4-4271-b678-e3f6e23d5d23" providerId="ADAL" clId="{2D198031-0A04-4F8F-A27B-60D170A1F643}" dt="2022-09-27T09:54:14.087" v="88" actId="26606"/>
          <ac:spMkLst>
            <pc:docMk/>
            <pc:sldMk cId="3523752260" sldId="386"/>
            <ac:spMk id="2" creationId="{41C1BCBD-4348-4270-8809-3EA49F2131AC}"/>
          </ac:spMkLst>
        </pc:spChg>
        <pc:spChg chg="add del mod">
          <ac:chgData name="Wyn-Williams, Rhian" userId="0092028b-f2a4-4271-b678-e3f6e23d5d23" providerId="ADAL" clId="{2D198031-0A04-4F8F-A27B-60D170A1F643}" dt="2022-09-27T09:54:08.124" v="84"/>
          <ac:spMkLst>
            <pc:docMk/>
            <pc:sldMk cId="3523752260" sldId="386"/>
            <ac:spMk id="4" creationId="{74CB27F6-0433-4401-B984-AACB980E62F7}"/>
          </ac:spMkLst>
        </pc:spChg>
        <pc:spChg chg="del">
          <ac:chgData name="Wyn-Williams, Rhian" userId="0092028b-f2a4-4271-b678-e3f6e23d5d23" providerId="ADAL" clId="{2D198031-0A04-4F8F-A27B-60D170A1F643}" dt="2022-09-27T09:53:59.465" v="83" actId="478"/>
          <ac:spMkLst>
            <pc:docMk/>
            <pc:sldMk cId="3523752260" sldId="386"/>
            <ac:spMk id="6" creationId="{9E0EDEFD-474C-4712-A20C-301298D51FA6}"/>
          </ac:spMkLst>
        </pc:spChg>
        <pc:spChg chg="add del">
          <ac:chgData name="Wyn-Williams, Rhian" userId="0092028b-f2a4-4271-b678-e3f6e23d5d23" providerId="ADAL" clId="{2D198031-0A04-4F8F-A27B-60D170A1F643}" dt="2022-09-27T09:54:14.087" v="88" actId="26606"/>
          <ac:spMkLst>
            <pc:docMk/>
            <pc:sldMk cId="3523752260" sldId="386"/>
            <ac:spMk id="8" creationId="{100EDD19-6802-4EC3-95CE-CFFAB042CFD6}"/>
          </ac:spMkLst>
        </pc:spChg>
        <pc:spChg chg="add del">
          <ac:chgData name="Wyn-Williams, Rhian" userId="0092028b-f2a4-4271-b678-e3f6e23d5d23" providerId="ADAL" clId="{2D198031-0A04-4F8F-A27B-60D170A1F643}" dt="2022-09-27T09:54:14.087" v="88" actId="26606"/>
          <ac:spMkLst>
            <pc:docMk/>
            <pc:sldMk cId="3523752260" sldId="386"/>
            <ac:spMk id="10" creationId="{DB17E863-922E-4C26-BD64-E8FD41D28661}"/>
          </ac:spMkLst>
        </pc:spChg>
        <pc:spChg chg="add del">
          <ac:chgData name="Wyn-Williams, Rhian" userId="0092028b-f2a4-4271-b678-e3f6e23d5d23" providerId="ADAL" clId="{2D198031-0A04-4F8F-A27B-60D170A1F643}" dt="2022-09-27T09:54:14.087" v="88" actId="26606"/>
          <ac:spMkLst>
            <pc:docMk/>
            <pc:sldMk cId="3523752260" sldId="386"/>
            <ac:spMk id="15" creationId="{A4AC5506-6312-4701-8D3C-40187889A947}"/>
          </ac:spMkLst>
        </pc:spChg>
        <pc:picChg chg="del">
          <ac:chgData name="Wyn-Williams, Rhian" userId="0092028b-f2a4-4271-b678-e3f6e23d5d23" providerId="ADAL" clId="{2D198031-0A04-4F8F-A27B-60D170A1F643}" dt="2022-09-27T09:53:55.212" v="82" actId="478"/>
          <ac:picMkLst>
            <pc:docMk/>
            <pc:sldMk cId="3523752260" sldId="386"/>
            <ac:picMk id="5" creationId="{75D5E2BC-A6C7-40B2-BB00-218D105E3C87}"/>
          </ac:picMkLst>
        </pc:picChg>
        <pc:picChg chg="add mod">
          <ac:chgData name="Wyn-Williams, Rhian" userId="0092028b-f2a4-4271-b678-e3f6e23d5d23" providerId="ADAL" clId="{2D198031-0A04-4F8F-A27B-60D170A1F643}" dt="2022-09-27T09:54:20.609" v="90" actId="14100"/>
          <ac:picMkLst>
            <pc:docMk/>
            <pc:sldMk cId="3523752260" sldId="386"/>
            <ac:picMk id="7" creationId="{9D45AACE-67F1-4A32-B576-48027D600BA6}"/>
          </ac:picMkLst>
        </pc:picChg>
      </pc:sldChg>
    </pc:docChg>
  </pc:docChgLst>
  <pc:docChgLst>
    <pc:chgData name="Wyn-Williams, Rhian" userId="0092028b-f2a4-4271-b678-e3f6e23d5d23" providerId="ADAL" clId="{0B19DF07-5A5F-4612-9931-DD8197DBE432}"/>
    <pc:docChg chg="modSld">
      <pc:chgData name="Wyn-Williams, Rhian" userId="0092028b-f2a4-4271-b678-e3f6e23d5d23" providerId="ADAL" clId="{0B19DF07-5A5F-4612-9931-DD8197DBE432}" dt="2022-09-06T09:54:33.056" v="1" actId="20577"/>
      <pc:docMkLst>
        <pc:docMk/>
      </pc:docMkLst>
      <pc:sldChg chg="modSp mod">
        <pc:chgData name="Wyn-Williams, Rhian" userId="0092028b-f2a4-4271-b678-e3f6e23d5d23" providerId="ADAL" clId="{0B19DF07-5A5F-4612-9931-DD8197DBE432}" dt="2022-09-06T09:54:33.056" v="1" actId="20577"/>
        <pc:sldMkLst>
          <pc:docMk/>
          <pc:sldMk cId="4030179660" sldId="374"/>
        </pc:sldMkLst>
        <pc:spChg chg="mod">
          <ac:chgData name="Wyn-Williams, Rhian" userId="0092028b-f2a4-4271-b678-e3f6e23d5d23" providerId="ADAL" clId="{0B19DF07-5A5F-4612-9931-DD8197DBE432}" dt="2022-09-06T09:54:33.056" v="1" actId="20577"/>
          <ac:spMkLst>
            <pc:docMk/>
            <pc:sldMk cId="4030179660" sldId="374"/>
            <ac:spMk id="3" creationId="{00000000-0000-0000-0000-000000000000}"/>
          </ac:spMkLst>
        </pc:spChg>
      </pc:sldChg>
    </pc:docChg>
  </pc:docChgLst>
  <pc:docChgLst>
    <pc:chgData name="Wyn-Williams, Rhian" userId="0092028b-f2a4-4271-b678-e3f6e23d5d23" providerId="ADAL" clId="{5E712A1C-535C-49C5-BD3C-742F6887F1D4}"/>
    <pc:docChg chg="modSld">
      <pc:chgData name="Wyn-Williams, Rhian" userId="0092028b-f2a4-4271-b678-e3f6e23d5d23" providerId="ADAL" clId="{5E712A1C-535C-49C5-BD3C-742F6887F1D4}" dt="2021-10-25T07:54:40.067" v="3" actId="1076"/>
      <pc:docMkLst>
        <pc:docMk/>
      </pc:docMkLst>
      <pc:sldChg chg="addSp modSp mod">
        <pc:chgData name="Wyn-Williams, Rhian" userId="0092028b-f2a4-4271-b678-e3f6e23d5d23" providerId="ADAL" clId="{5E712A1C-535C-49C5-BD3C-742F6887F1D4}" dt="2021-10-25T07:54:40.067" v="3" actId="1076"/>
        <pc:sldMkLst>
          <pc:docMk/>
          <pc:sldMk cId="2586671322" sldId="350"/>
        </pc:sldMkLst>
        <pc:picChg chg="add mod">
          <ac:chgData name="Wyn-Williams, Rhian" userId="0092028b-f2a4-4271-b678-e3f6e23d5d23" providerId="ADAL" clId="{5E712A1C-535C-49C5-BD3C-742F6887F1D4}" dt="2021-10-25T07:54:40.067" v="3" actId="1076"/>
          <ac:picMkLst>
            <pc:docMk/>
            <pc:sldMk cId="2586671322" sldId="350"/>
            <ac:picMk id="5" creationId="{36E6D305-9891-4A25-A5A1-01E7ABD8F624}"/>
          </ac:picMkLst>
        </pc:picChg>
      </pc:sldChg>
    </pc:docChg>
  </pc:docChgLst>
  <pc:docChgLst>
    <pc:chgData name="Wyn-Williams, Rhian" userId="0092028b-f2a4-4271-b678-e3f6e23d5d23" providerId="ADAL" clId="{A48C3AC6-BDAA-4398-B4B0-7211AC319CC4}"/>
    <pc:docChg chg="custSel delSld modSld">
      <pc:chgData name="Wyn-Williams, Rhian" userId="0092028b-f2a4-4271-b678-e3f6e23d5d23" providerId="ADAL" clId="{A48C3AC6-BDAA-4398-B4B0-7211AC319CC4}" dt="2022-09-20T13:34:44.215" v="4" actId="1076"/>
      <pc:docMkLst>
        <pc:docMk/>
      </pc:docMkLst>
      <pc:sldChg chg="addSp delSp modSp mod">
        <pc:chgData name="Wyn-Williams, Rhian" userId="0092028b-f2a4-4271-b678-e3f6e23d5d23" providerId="ADAL" clId="{A48C3AC6-BDAA-4398-B4B0-7211AC319CC4}" dt="2022-09-20T13:34:44.215" v="4" actId="1076"/>
        <pc:sldMkLst>
          <pc:docMk/>
          <pc:sldMk cId="2586671322" sldId="350"/>
        </pc:sldMkLst>
        <pc:picChg chg="del">
          <ac:chgData name="Wyn-Williams, Rhian" userId="0092028b-f2a4-4271-b678-e3f6e23d5d23" providerId="ADAL" clId="{A48C3AC6-BDAA-4398-B4B0-7211AC319CC4}" dt="2022-09-20T13:34:32.288" v="1" actId="478"/>
          <ac:picMkLst>
            <pc:docMk/>
            <pc:sldMk cId="2586671322" sldId="350"/>
            <ac:picMk id="5" creationId="{36E6D305-9891-4A25-A5A1-01E7ABD8F624}"/>
          </ac:picMkLst>
        </pc:picChg>
        <pc:picChg chg="add mod">
          <ac:chgData name="Wyn-Williams, Rhian" userId="0092028b-f2a4-4271-b678-e3f6e23d5d23" providerId="ADAL" clId="{A48C3AC6-BDAA-4398-B4B0-7211AC319CC4}" dt="2022-09-20T13:34:44.215" v="4" actId="1076"/>
          <ac:picMkLst>
            <pc:docMk/>
            <pc:sldMk cId="2586671322" sldId="350"/>
            <ac:picMk id="1026" creationId="{83FF3E17-3A33-4A36-AE2E-DA1EAE35E1C4}"/>
          </ac:picMkLst>
        </pc:picChg>
      </pc:sldChg>
      <pc:sldChg chg="del">
        <pc:chgData name="Wyn-Williams, Rhian" userId="0092028b-f2a4-4271-b678-e3f6e23d5d23" providerId="ADAL" clId="{A48C3AC6-BDAA-4398-B4B0-7211AC319CC4}" dt="2022-09-20T13:15:54.558" v="0" actId="47"/>
        <pc:sldMkLst>
          <pc:docMk/>
          <pc:sldMk cId="1315445012" sldId="3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87542BCA-3F5B-4DDF-A22B-1007B0482305}" type="datetimeFigureOut">
              <a:rPr lang="en-GB" smtClean="0"/>
              <a:t>09/10/2022</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CAC7091C-8EDD-4D40-8185-691DF4B7F0D5}" type="slidenum">
              <a:rPr lang="en-GB" smtClean="0"/>
              <a:t>‹#›</a:t>
            </a:fld>
            <a:endParaRPr lang="en-GB"/>
          </a:p>
        </p:txBody>
      </p:sp>
    </p:spTree>
    <p:extLst>
      <p:ext uri="{BB962C8B-B14F-4D97-AF65-F5344CB8AC3E}">
        <p14:creationId xmlns:p14="http://schemas.microsoft.com/office/powerpoint/2010/main" val="2250438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669F41D-A9AB-446E-8F20-3280BB483BF6}" type="datetimeFigureOut">
              <a:rPr lang="en-GB" smtClean="0"/>
              <a:t>09/10/2022</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9C5C2D9-6FAF-4F4E-BE14-D41C4AC164C0}" type="slidenum">
              <a:rPr lang="en-GB" smtClean="0"/>
              <a:t>‹#›</a:t>
            </a:fld>
            <a:endParaRPr lang="en-GB"/>
          </a:p>
        </p:txBody>
      </p:sp>
    </p:spTree>
    <p:extLst>
      <p:ext uri="{BB962C8B-B14F-4D97-AF65-F5344CB8AC3E}">
        <p14:creationId xmlns:p14="http://schemas.microsoft.com/office/powerpoint/2010/main" val="270857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5E6CDF-336C-43C7-8CC0-4E8FA095B2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04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5E6CDF-336C-43C7-8CC0-4E8FA095B2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3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C5C2D9-6FAF-4F4E-BE14-D41C4AC164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68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C5C2D9-6FAF-4F4E-BE14-D41C4AC164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97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C5C2D9-6FAF-4F4E-BE14-D41C4AC164C0}" type="slidenum">
              <a:rPr lang="en-GB" smtClean="0"/>
              <a:t>7</a:t>
            </a:fld>
            <a:endParaRPr lang="en-GB"/>
          </a:p>
        </p:txBody>
      </p:sp>
    </p:spTree>
    <p:extLst>
      <p:ext uri="{BB962C8B-B14F-4D97-AF65-F5344CB8AC3E}">
        <p14:creationId xmlns:p14="http://schemas.microsoft.com/office/powerpoint/2010/main" val="417800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C5C2D9-6FAF-4F4E-BE14-D41C4AC164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50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4FC2C-A6C4-415C-8E5A-282D1F143B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76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2AD7D9-2B57-4C73-939B-75AE1AD66542}" type="slidenum">
              <a:rPr lang="en-GB" smtClean="0"/>
              <a:t>10</a:t>
            </a:fld>
            <a:endParaRPr lang="en-GB"/>
          </a:p>
        </p:txBody>
      </p:sp>
    </p:spTree>
    <p:extLst>
      <p:ext uri="{BB962C8B-B14F-4D97-AF65-F5344CB8AC3E}">
        <p14:creationId xmlns:p14="http://schemas.microsoft.com/office/powerpoint/2010/main" val="407477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5E6CDF-336C-43C7-8CC0-4E8FA095B2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18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2E6611-ABA6-487A-A5FE-39CEC07635F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385379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2E6611-ABA6-487A-A5FE-39CEC07635F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177873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2E6611-ABA6-487A-A5FE-39CEC07635F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231144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2E6611-ABA6-487A-A5FE-39CEC07635F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3200068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E59600-09B7-4F73-B126-C009A31F95D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1788524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59600-09B7-4F73-B126-C009A31F95D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715816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E59600-09B7-4F73-B126-C009A31F95D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3337514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E59600-09B7-4F73-B126-C009A31F95D2}"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21138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E59600-09B7-4F73-B126-C009A31F95D2}"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240025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E59600-09B7-4F73-B126-C009A31F95D2}"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1089828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59600-09B7-4F73-B126-C009A31F95D2}"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192988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2E6611-ABA6-487A-A5FE-39CEC07635F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3148059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E59600-09B7-4F73-B126-C009A31F95D2}"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23979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E59600-09B7-4F73-B126-C009A31F95D2}"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1706374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59600-09B7-4F73-B126-C009A31F95D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51409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E59600-09B7-4F73-B126-C009A31F95D2}"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39A812-A46D-4036-AF23-645A9314DBB3}" type="slidenum">
              <a:rPr lang="en-GB" smtClean="0"/>
              <a:t>‹#›</a:t>
            </a:fld>
            <a:endParaRPr lang="en-GB"/>
          </a:p>
        </p:txBody>
      </p:sp>
    </p:spTree>
    <p:extLst>
      <p:ext uri="{BB962C8B-B14F-4D97-AF65-F5344CB8AC3E}">
        <p14:creationId xmlns:p14="http://schemas.microsoft.com/office/powerpoint/2010/main" val="542769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481C1F-C619-4228-930A-49602A37CF69}"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766026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481C1F-C619-4228-930A-49602A37CF69}"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2395402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481C1F-C619-4228-930A-49602A37CF69}"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1964215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481C1F-C619-4228-930A-49602A37CF69}"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3427165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481C1F-C619-4228-930A-49602A37CF69}"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3183669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481C1F-C619-4228-930A-49602A37CF69}"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162328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E6611-ABA6-487A-A5FE-39CEC07635F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313375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81C1F-C619-4228-930A-49602A37CF69}"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3781340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81C1F-C619-4228-930A-49602A37CF69}"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3667827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81C1F-C619-4228-930A-49602A37CF69}"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4148105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481C1F-C619-4228-930A-49602A37CF69}"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431326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481C1F-C619-4228-930A-49602A37CF69}"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E35EC0-D5FD-41D9-B200-1AA47979C43B}" type="slidenum">
              <a:rPr lang="en-GB" smtClean="0"/>
              <a:t>‹#›</a:t>
            </a:fld>
            <a:endParaRPr lang="en-GB"/>
          </a:p>
        </p:txBody>
      </p:sp>
    </p:spTree>
    <p:extLst>
      <p:ext uri="{BB962C8B-B14F-4D97-AF65-F5344CB8AC3E}">
        <p14:creationId xmlns:p14="http://schemas.microsoft.com/office/powerpoint/2010/main" val="145911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2E6611-ABA6-487A-A5FE-39CEC07635F1}"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43071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2E6611-ABA6-487A-A5FE-39CEC07635F1}"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367886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2E6611-ABA6-487A-A5FE-39CEC07635F1}"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210402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E6611-ABA6-487A-A5FE-39CEC07635F1}"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385087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2E6611-ABA6-487A-A5FE-39CEC07635F1}"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208096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2E6611-ABA6-487A-A5FE-39CEC07635F1}"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AF99CF-3B64-4C43-9472-EB6FC5BAEC87}" type="slidenum">
              <a:rPr lang="en-GB" smtClean="0"/>
              <a:t>‹#›</a:t>
            </a:fld>
            <a:endParaRPr lang="en-GB"/>
          </a:p>
        </p:txBody>
      </p:sp>
    </p:spTree>
    <p:extLst>
      <p:ext uri="{BB962C8B-B14F-4D97-AF65-F5344CB8AC3E}">
        <p14:creationId xmlns:p14="http://schemas.microsoft.com/office/powerpoint/2010/main" val="267606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E6611-ABA6-487A-A5FE-39CEC07635F1}"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F99CF-3B64-4C43-9472-EB6FC5BAEC87}" type="slidenum">
              <a:rPr lang="en-GB" smtClean="0"/>
              <a:t>‹#›</a:t>
            </a:fld>
            <a:endParaRPr lang="en-GB"/>
          </a:p>
        </p:txBody>
      </p:sp>
    </p:spTree>
    <p:extLst>
      <p:ext uri="{BB962C8B-B14F-4D97-AF65-F5344CB8AC3E}">
        <p14:creationId xmlns:p14="http://schemas.microsoft.com/office/powerpoint/2010/main" val="2489522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59600-09B7-4F73-B126-C009A31F95D2}"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9A812-A46D-4036-AF23-645A9314DBB3}" type="slidenum">
              <a:rPr lang="en-GB" smtClean="0"/>
              <a:t>‹#›</a:t>
            </a:fld>
            <a:endParaRPr lang="en-GB"/>
          </a:p>
        </p:txBody>
      </p:sp>
    </p:spTree>
    <p:extLst>
      <p:ext uri="{BB962C8B-B14F-4D97-AF65-F5344CB8AC3E}">
        <p14:creationId xmlns:p14="http://schemas.microsoft.com/office/powerpoint/2010/main" val="29401023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81C1F-C619-4228-930A-49602A37CF69}" type="datetimeFigureOut">
              <a:rPr lang="en-GB" smtClean="0"/>
              <a:t>09/10/2022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35EC0-D5FD-41D9-B200-1AA47979C43B}" type="slidenum">
              <a:rPr lang="en-GB" smtClean="0"/>
              <a:t>‹#›</a:t>
            </a:fld>
            <a:endParaRPr lang="en-GB"/>
          </a:p>
        </p:txBody>
      </p:sp>
    </p:spTree>
    <p:extLst>
      <p:ext uri="{BB962C8B-B14F-4D97-AF65-F5344CB8AC3E}">
        <p14:creationId xmlns:p14="http://schemas.microsoft.com/office/powerpoint/2010/main" val="8687841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9606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a:solidFill>
                  <a:srgbClr val="FFFFFF"/>
                </a:solidFill>
                <a:latin typeface="+mn-lt"/>
              </a:rPr>
              <a:t>Planning your Essays</a:t>
            </a:r>
          </a:p>
        </p:txBody>
      </p:sp>
      <p:pic>
        <p:nvPicPr>
          <p:cNvPr id="2050" name="Picture 2">
            <a:extLst>
              <a:ext uri="{FF2B5EF4-FFF2-40B4-BE49-F238E27FC236}">
                <a16:creationId xmlns:a16="http://schemas.microsoft.com/office/drawing/2014/main" id="{37FCCE0C-6C80-4443-9615-E92410C925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27" r="1" b="447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56989" y="650596"/>
            <a:ext cx="3910755" cy="5739930"/>
          </a:xfrm>
        </p:spPr>
        <p:txBody>
          <a:bodyPr anchor="ct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Describe the stages of effective planning </a:t>
            </a: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  </a:t>
            </a: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err="1">
                <a:ln>
                  <a:noFill/>
                </a:ln>
                <a:solidFill>
                  <a:srgbClr val="FFFFFF"/>
                </a:solidFill>
                <a:effectLst/>
                <a:uLnTx/>
                <a:uFillTx/>
                <a:latin typeface="Calibri" panose="020F0502020204030204"/>
                <a:ea typeface="+mn-lt"/>
                <a:cs typeface="Calibri" panose="020F0502020204030204"/>
              </a:rPr>
              <a:t>Organise</a:t>
            </a:r>
            <a:r>
              <a:rPr kumimoji="0" lang="en-US" b="0"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 and synthesise notes and ideas </a:t>
            </a:r>
            <a:r>
              <a:rPr lang="en-US" dirty="0">
                <a:solidFill>
                  <a:srgbClr val="FFFFFF"/>
                </a:solidFill>
                <a:latin typeface="Calibri" panose="020F0502020204030204"/>
                <a:ea typeface="+mn-lt"/>
                <a:cs typeface="Calibri" panose="020F0502020204030204"/>
              </a:rPr>
              <a:t>as you plan</a:t>
            </a:r>
            <a:r>
              <a:rPr kumimoji="0" lang="en-US" b="0"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  </a:t>
            </a: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Calibri"/>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FFFFFF"/>
                </a:solidFill>
                <a:effectLst/>
                <a:uLnTx/>
                <a:uFillTx/>
                <a:latin typeface="Calibri" panose="020F0502020204030204"/>
                <a:ea typeface="+mn-lt"/>
                <a:cs typeface="Calibri" panose="020F0502020204030204"/>
              </a:rPr>
              <a:t>Produce an effective essay structure</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endParaRPr lang="en-US" sz="2000" dirty="0">
              <a:solidFill>
                <a:srgbClr val="FFFFFF"/>
              </a:solidFill>
              <a:latin typeface="Calibri" panose="020F0502020204030204"/>
              <a:ea typeface="+mn-lt"/>
              <a:cs typeface="Calibri" panose="020F0502020204030204"/>
            </a:endParaRPr>
          </a:p>
        </p:txBody>
      </p:sp>
    </p:spTree>
    <p:extLst>
      <p:ext uri="{BB962C8B-B14F-4D97-AF65-F5344CB8AC3E}">
        <p14:creationId xmlns:p14="http://schemas.microsoft.com/office/powerpoint/2010/main" val="403017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72856" y="145968"/>
            <a:ext cx="4810225" cy="6278642"/>
          </a:xfrm>
          <a:prstGeom prst="rect">
            <a:avLst/>
          </a:prstGeom>
        </p:spPr>
        <p:txBody>
          <a:bodyPr wrap="square" lIns="91440" tIns="45720" rIns="91440" bIns="45720" anchor="t">
            <a:spAutoFit/>
          </a:bodyPr>
          <a:lstStyle/>
          <a:p>
            <a:pPr>
              <a:spcBef>
                <a:spcPct val="0"/>
              </a:spcBef>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pPr>
            <a:endParaRPr lang="en-GB" altLang="en-US" sz="2400" dirty="0">
              <a:latin typeface="Arial" panose="020B0604020202020204" pitchFamily="34" charset="0"/>
              <a:cs typeface="Arial" panose="020B0604020202020204" pitchFamily="34" charset="0"/>
            </a:endParaRPr>
          </a:p>
          <a:p>
            <a:pPr>
              <a:spcBef>
                <a:spcPct val="0"/>
              </a:spcBef>
            </a:pPr>
            <a:r>
              <a:rPr lang="en-GB" altLang="en-US" sz="2800" dirty="0"/>
              <a:t>Plan each paragraph in detail with the evidence you’ll use, its relevance and how it helps you reach your conclusion.</a:t>
            </a:r>
          </a:p>
          <a:p>
            <a:pPr>
              <a:spcBef>
                <a:spcPct val="0"/>
              </a:spcBef>
            </a:pPr>
            <a:endParaRPr lang="en-GB" altLang="en-US" sz="2800" dirty="0"/>
          </a:p>
          <a:p>
            <a:pPr>
              <a:spcBef>
                <a:spcPct val="0"/>
              </a:spcBef>
            </a:pPr>
            <a:r>
              <a:rPr lang="en-GB" altLang="en-US" sz="2800" dirty="0"/>
              <a:t>Starting with your most important reason for reaching your conclusion is effective.</a:t>
            </a:r>
          </a:p>
          <a:p>
            <a:pPr>
              <a:spcBef>
                <a:spcPct val="0"/>
              </a:spcBef>
            </a:pPr>
            <a:endParaRPr lang="en-GB" altLang="en-US" sz="2800" dirty="0">
              <a:latin typeface="Calibri"/>
              <a:cs typeface="Calibri"/>
            </a:endParaRPr>
          </a:p>
          <a:p>
            <a:pPr>
              <a:spcBef>
                <a:spcPct val="0"/>
              </a:spcBef>
            </a:pPr>
            <a:r>
              <a:rPr lang="en-GB" altLang="en-US" sz="2800" dirty="0">
                <a:latin typeface="Calibri"/>
                <a:cs typeface="Calibri"/>
              </a:rPr>
              <a:t>Try writing a bullet point 'This is relevant because...' If you can't, have a re-think. </a:t>
            </a:r>
            <a:endParaRPr lang="en-GB" altLang="en-US" dirty="0">
              <a:latin typeface="Arial" panose="020B0604020202020204" pitchFamily="34" charset="0"/>
              <a:cs typeface="Arial" panose="020B0604020202020204" pitchFamily="34" charset="0"/>
            </a:endParaRPr>
          </a:p>
          <a:p>
            <a:pPr>
              <a:spcBef>
                <a:spcPct val="0"/>
              </a:spcBef>
            </a:pPr>
            <a:endParaRPr lang="en-GB" altLang="en-US" dirty="0">
              <a:latin typeface="Arial" panose="020B0604020202020204" pitchFamily="34" charset="0"/>
              <a:cs typeface="Arial" panose="020B0604020202020204" pitchFamily="34" charset="0"/>
            </a:endParaRPr>
          </a:p>
        </p:txBody>
      </p:sp>
      <p:graphicFrame>
        <p:nvGraphicFramePr>
          <p:cNvPr id="10" name="Group 3"/>
          <p:cNvGraphicFramePr>
            <a:graphicFrameLocks noGrp="1"/>
          </p:cNvGraphicFramePr>
          <p:nvPr>
            <p:ph idx="4294967295"/>
            <p:extLst>
              <p:ext uri="{D42A27DB-BD31-4B8C-83A1-F6EECF244321}">
                <p14:modId xmlns:p14="http://schemas.microsoft.com/office/powerpoint/2010/main" val="2646552241"/>
              </p:ext>
            </p:extLst>
          </p:nvPr>
        </p:nvGraphicFramePr>
        <p:xfrm>
          <a:off x="308919" y="388797"/>
          <a:ext cx="6345621" cy="6234599"/>
        </p:xfrm>
        <a:graphic>
          <a:graphicData uri="http://schemas.openxmlformats.org/drawingml/2006/table">
            <a:tbl>
              <a:tblPr/>
              <a:tblGrid>
                <a:gridCol w="1487653">
                  <a:extLst>
                    <a:ext uri="{9D8B030D-6E8A-4147-A177-3AD203B41FA5}">
                      <a16:colId xmlns:a16="http://schemas.microsoft.com/office/drawing/2014/main" val="20000"/>
                    </a:ext>
                  </a:extLst>
                </a:gridCol>
                <a:gridCol w="3003945">
                  <a:extLst>
                    <a:ext uri="{9D8B030D-6E8A-4147-A177-3AD203B41FA5}">
                      <a16:colId xmlns:a16="http://schemas.microsoft.com/office/drawing/2014/main" val="20001"/>
                    </a:ext>
                  </a:extLst>
                </a:gridCol>
                <a:gridCol w="1854023">
                  <a:extLst>
                    <a:ext uri="{9D8B030D-6E8A-4147-A177-3AD203B41FA5}">
                      <a16:colId xmlns:a16="http://schemas.microsoft.com/office/drawing/2014/main" val="20002"/>
                    </a:ext>
                  </a:extLst>
                </a:gridCol>
              </a:tblGrid>
              <a:tr h="926835">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rtl="0" eaLnBrk="0" fontAlgn="base" latinLnBrk="0" hangingPunct="0">
                        <a:lnSpc>
                          <a:spcPct val="100000"/>
                        </a:lnSpc>
                        <a:spcBef>
                          <a:spcPct val="20000"/>
                        </a:spcBef>
                        <a:spcAft>
                          <a:spcPct val="0"/>
                        </a:spcAft>
                        <a:buFontTx/>
                        <a:buNone/>
                      </a:pPr>
                      <a:r>
                        <a:rPr kumimoji="0" lang="en-GB" altLang="en-US" sz="2000" b="0" i="0" u="none" strike="noStrike" cap="none" normalizeH="0" baseline="0" dirty="0">
                          <a:ln>
                            <a:noFill/>
                          </a:ln>
                          <a:solidFill>
                            <a:schemeClr val="tx1"/>
                          </a:solidFill>
                          <a:effectLst/>
                          <a:latin typeface="+mn-lt"/>
                          <a:cs typeface="Arial"/>
                        </a:rPr>
                        <a:t>What I am going to write about and why </a:t>
                      </a:r>
                      <a:r>
                        <a:rPr lang="en-GB" altLang="en-US" sz="2000" b="0" i="0" u="none" strike="noStrike" cap="none" normalizeH="0" baseline="0" dirty="0">
                          <a:ln>
                            <a:noFill/>
                          </a:ln>
                          <a:solidFill>
                            <a:schemeClr val="tx1"/>
                          </a:solidFill>
                          <a:effectLst/>
                          <a:latin typeface="+mn-lt"/>
                          <a:cs typeface="Arial"/>
                        </a:rPr>
                        <a:t> </a:t>
                      </a:r>
                      <a:endParaRPr kumimoji="0" lang="en-GB" altLang="en-US" sz="2000" b="0" i="0" u="none" strike="noStrike" cap="none" normalizeH="0" baseline="0" dirty="0">
                        <a:ln>
                          <a:noFill/>
                        </a:ln>
                        <a:solidFill>
                          <a:schemeClr val="tx1"/>
                        </a:solidFill>
                        <a:effectLst/>
                        <a:latin typeface="+mn-lt"/>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lang="en-US" altLang="en-US" sz="2000" b="0" i="0" u="none" strike="noStrike" cap="none" normalizeH="0" baseline="0" dirty="0">
                          <a:ln>
                            <a:noFill/>
                          </a:ln>
                          <a:solidFill>
                            <a:schemeClr val="tx1"/>
                          </a:solidFill>
                          <a:effectLst/>
                          <a:latin typeface="+mn-lt"/>
                          <a:cs typeface="Arial"/>
                        </a:rPr>
                        <a:t>References</a:t>
                      </a:r>
                      <a:endParaRPr kumimoji="0" lang="en-US" altLang="en-US" sz="2000" b="0" i="0" u="none" strike="noStrike" cap="none" normalizeH="0" baseline="0" dirty="0">
                        <a:ln>
                          <a:noFill/>
                        </a:ln>
                        <a:solidFill>
                          <a:schemeClr val="tx1"/>
                        </a:solidFill>
                        <a:effectLst/>
                        <a:latin typeface="+mn-lt"/>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55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Intro</a:t>
                      </a: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320792433"/>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Key point 1</a:t>
                      </a: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W</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E/E</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D</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Key point 2</a:t>
                      </a: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W</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E/E</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5"/>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D</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6"/>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Key point 3</a:t>
                      </a: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W</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7"/>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E/E</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8"/>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D</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9"/>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Key point 4</a:t>
                      </a: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W</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0"/>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E/E</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1"/>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Arial"/>
                        </a:rPr>
                        <a:t>D</a:t>
                      </a: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2"/>
                  </a:ext>
                </a:extLst>
              </a:tr>
              <a:tr h="355394">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000" b="0" i="0" u="none" strike="noStrike" cap="none" normalizeH="0" baseline="0" dirty="0" err="1">
                          <a:ln>
                            <a:noFill/>
                          </a:ln>
                          <a:solidFill>
                            <a:schemeClr val="tx1"/>
                          </a:solidFill>
                          <a:effectLst/>
                          <a:latin typeface="Calibri"/>
                          <a:cs typeface="Calibri"/>
                        </a:rPr>
                        <a:t>Concl</a:t>
                      </a:r>
                      <a:r>
                        <a:rPr kumimoji="0" lang="en-GB" altLang="en-US" sz="2000" b="0" i="0" u="none" strike="noStrike" cap="none" normalizeH="0" baseline="0" dirty="0">
                          <a:ln>
                            <a:noFill/>
                          </a:ln>
                          <a:solidFill>
                            <a:schemeClr val="tx1"/>
                          </a:solidFill>
                          <a:effectLst/>
                          <a:latin typeface="Calibri"/>
                          <a:cs typeface="Calibri"/>
                        </a:rPr>
                        <a:t>.</a:t>
                      </a:r>
                    </a:p>
                  </a:txBody>
                  <a:tcPr marL="74379" marR="74379" marT="37163" marB="371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Times New Roman"/>
                        <a:cs typeface="Times New Roman"/>
                      </a:endParaRPr>
                    </a:p>
                  </a:txBody>
                  <a:tcPr marL="74379" marR="74379" marT="37163" marB="37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rgbClr val="000066"/>
                          </a:solidFill>
                          <a:latin typeface="Arial" panose="020B0604020202020204" pitchFamily="34" charset="0"/>
                          <a:cs typeface="Arial" panose="020B0604020202020204" pitchFamily="34" charset="0"/>
                        </a:defRPr>
                      </a:lvl1pPr>
                      <a:lvl2pPr marL="742950" indent="-285750">
                        <a:spcBef>
                          <a:spcPct val="20000"/>
                        </a:spcBef>
                        <a:defRPr sz="2400">
                          <a:solidFill>
                            <a:srgbClr val="000066"/>
                          </a:solidFill>
                          <a:latin typeface="Arial" panose="020B0604020202020204" pitchFamily="34" charset="0"/>
                          <a:cs typeface="Arial" panose="020B0604020202020204" pitchFamily="34" charset="0"/>
                        </a:defRPr>
                      </a:lvl2pPr>
                      <a:lvl3pPr marL="1143000" indent="-228600">
                        <a:spcBef>
                          <a:spcPct val="20000"/>
                        </a:spcBef>
                        <a:defRPr sz="2000">
                          <a:solidFill>
                            <a:srgbClr val="000066"/>
                          </a:solidFill>
                          <a:latin typeface="Arial" panose="020B0604020202020204" pitchFamily="34" charset="0"/>
                          <a:cs typeface="Arial" panose="020B0604020202020204" pitchFamily="34" charset="0"/>
                        </a:defRPr>
                      </a:lvl3pPr>
                      <a:lvl4pPr marL="1600200" indent="-228600">
                        <a:spcBef>
                          <a:spcPct val="20000"/>
                        </a:spcBef>
                        <a:defRPr>
                          <a:solidFill>
                            <a:srgbClr val="000066"/>
                          </a:solidFill>
                          <a:latin typeface="Arial" panose="020B0604020202020204" pitchFamily="34" charset="0"/>
                          <a:cs typeface="Arial" panose="020B0604020202020204" pitchFamily="34" charset="0"/>
                        </a:defRPr>
                      </a:lvl4pPr>
                      <a:lvl5pPr marL="2057400" indent="-228600">
                        <a:spcBef>
                          <a:spcPct val="20000"/>
                        </a:spcBef>
                        <a:defRPr>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rgbClr val="000066"/>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a:cs typeface="Arial"/>
                      </a:endParaRPr>
                    </a:p>
                  </a:txBody>
                  <a:tcPr marL="74379" marR="74379" marT="37163" marB="371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9022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C1BCBD-4348-4270-8809-3EA49F2131AC}"/>
              </a:ext>
            </a:extLst>
          </p:cNvPr>
          <p:cNvSpPr>
            <a:spLocks noGrp="1"/>
          </p:cNvSpPr>
          <p:nvPr>
            <p:ph type="title"/>
          </p:nvPr>
        </p:nvSpPr>
        <p:spPr>
          <a:xfrm>
            <a:off x="838200" y="365125"/>
            <a:ext cx="10515600" cy="1325563"/>
          </a:xfrm>
        </p:spPr>
        <p:txBody>
          <a:bodyPr>
            <a:normAutofit/>
          </a:bodyPr>
          <a:lstStyle/>
          <a:p>
            <a:r>
              <a:rPr lang="en-GB" sz="5400"/>
              <a:t>Try it out…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3D0B9C-1BD7-4181-9CC0-4F68CA0F89E0}"/>
              </a:ext>
            </a:extLst>
          </p:cNvPr>
          <p:cNvSpPr>
            <a:spLocks noGrp="1"/>
          </p:cNvSpPr>
          <p:nvPr>
            <p:ph idx="1"/>
          </p:nvPr>
        </p:nvSpPr>
        <p:spPr>
          <a:xfrm>
            <a:off x="836676" y="2055813"/>
            <a:ext cx="10515600" cy="4648336"/>
          </a:xfrm>
        </p:spPr>
        <p:txBody>
          <a:bodyPr>
            <a:normAutofit/>
          </a:bodyPr>
          <a:lstStyle/>
          <a:p>
            <a:r>
              <a:rPr lang="en-GB" sz="2400" dirty="0"/>
              <a:t>Back in your groups, try turning your themes into an order you think would work.</a:t>
            </a:r>
          </a:p>
          <a:p>
            <a:endParaRPr lang="en-GB" sz="2400" dirty="0"/>
          </a:p>
          <a:p>
            <a:r>
              <a:rPr lang="en-GB" sz="2400" dirty="0"/>
              <a:t>Plan a paragraph on Stop and Search more fully using the WEED structure. What would you want to explain? What examples or evidence would you use? What would you do with that information?</a:t>
            </a:r>
          </a:p>
          <a:p>
            <a:endParaRPr lang="en-GB" sz="2400" dirty="0"/>
          </a:p>
          <a:p>
            <a:r>
              <a:rPr lang="en-GB" sz="2400" dirty="0"/>
              <a:t>Remember to go back to the reading grid if you need.</a:t>
            </a:r>
          </a:p>
          <a:p>
            <a:endParaRPr lang="en-GB" sz="2400" dirty="0"/>
          </a:p>
          <a:p>
            <a:r>
              <a:rPr lang="en-GB" sz="2400" dirty="0"/>
              <a:t>It only needs to be a few bullet points.</a:t>
            </a:r>
          </a:p>
          <a:p>
            <a:endParaRPr lang="en-GB" sz="2400" dirty="0"/>
          </a:p>
          <a:p>
            <a:endParaRPr lang="en-GB" sz="2200" dirty="0"/>
          </a:p>
        </p:txBody>
      </p:sp>
    </p:spTree>
    <p:extLst>
      <p:ext uri="{BB962C8B-B14F-4D97-AF65-F5344CB8AC3E}">
        <p14:creationId xmlns:p14="http://schemas.microsoft.com/office/powerpoint/2010/main" val="24054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 group of lit candles&#10;&#10;Description automatically generated with low confidence">
            <a:extLst>
              <a:ext uri="{FF2B5EF4-FFF2-40B4-BE49-F238E27FC236}">
                <a16:creationId xmlns:a16="http://schemas.microsoft.com/office/drawing/2014/main" id="{37FCCE0C-6C80-4443-9615-E92410C9254A}"/>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10095" b="5636"/>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6600" dirty="0"/>
              <a:t>Reflect…</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08A63C-BD80-4CCD-9202-3AB2E939994E}"/>
              </a:ext>
            </a:extLst>
          </p:cNvPr>
          <p:cNvSpPr txBox="1"/>
          <p:nvPr/>
        </p:nvSpPr>
        <p:spPr>
          <a:xfrm>
            <a:off x="709448" y="4119937"/>
            <a:ext cx="4427631" cy="1384995"/>
          </a:xfrm>
          <a:prstGeom prst="rect">
            <a:avLst/>
          </a:prstGeom>
          <a:noFill/>
        </p:spPr>
        <p:txBody>
          <a:bodyPr wrap="square" rtlCol="0">
            <a:spAutoFit/>
          </a:bodyPr>
          <a:lstStyle/>
          <a:p>
            <a:r>
              <a:rPr lang="en-US" sz="2800" dirty="0"/>
              <a:t>What key piece of advice would you now give another student about planning? </a:t>
            </a:r>
            <a:endParaRPr lang="en-GB" sz="2800" dirty="0"/>
          </a:p>
        </p:txBody>
      </p:sp>
    </p:spTree>
    <p:extLst>
      <p:ext uri="{BB962C8B-B14F-4D97-AF65-F5344CB8AC3E}">
        <p14:creationId xmlns:p14="http://schemas.microsoft.com/office/powerpoint/2010/main" val="192039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8694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GB" sz="3700">
                <a:solidFill>
                  <a:srgbClr val="FFFFFF"/>
                </a:solidFill>
                <a:latin typeface="+mn-lt"/>
              </a:rPr>
              <a:t>An assignment is a form of communication. So, planning…</a:t>
            </a:r>
          </a:p>
        </p:txBody>
      </p:sp>
      <p:pic>
        <p:nvPicPr>
          <p:cNvPr id="3074" name="Picture 2" descr="A hand holding a coin&#10;&#10;Description automatically generated with low confidence">
            <a:extLst>
              <a:ext uri="{FF2B5EF4-FFF2-40B4-BE49-F238E27FC236}">
                <a16:creationId xmlns:a16="http://schemas.microsoft.com/office/drawing/2014/main" id="{85D7300E-1A86-4D85-ABEA-98F8133830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398"/>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r>
              <a:rPr lang="en-GB" sz="2400" dirty="0">
                <a:solidFill>
                  <a:srgbClr val="FFFFFF"/>
                </a:solidFill>
              </a:rPr>
              <a:t>Helps you make your meaning clear</a:t>
            </a:r>
          </a:p>
          <a:p>
            <a:endParaRPr lang="en-GB" sz="2400" dirty="0">
              <a:solidFill>
                <a:srgbClr val="FFFFFF"/>
              </a:solidFill>
            </a:endParaRPr>
          </a:p>
          <a:p>
            <a:r>
              <a:rPr lang="en-GB" sz="2400" dirty="0">
                <a:solidFill>
                  <a:srgbClr val="FFFFFF"/>
                </a:solidFill>
              </a:rPr>
              <a:t>Gets to your conclusion without detours and dead-ends</a:t>
            </a:r>
          </a:p>
          <a:p>
            <a:endParaRPr lang="en-GB" sz="2400" dirty="0">
              <a:solidFill>
                <a:srgbClr val="FFFFFF"/>
              </a:solidFill>
            </a:endParaRPr>
          </a:p>
          <a:p>
            <a:r>
              <a:rPr lang="en-GB" sz="2400" dirty="0">
                <a:solidFill>
                  <a:srgbClr val="FFFFFF"/>
                </a:solidFill>
              </a:rPr>
              <a:t>Allows your ideas and understanding to shine</a:t>
            </a:r>
          </a:p>
          <a:p>
            <a:endParaRPr lang="en-GB" sz="2400" dirty="0">
              <a:solidFill>
                <a:srgbClr val="FFFFFF"/>
              </a:solidFill>
              <a:cs typeface="Calibri"/>
            </a:endParaRPr>
          </a:p>
          <a:p>
            <a:r>
              <a:rPr lang="en-GB" sz="2400" dirty="0">
                <a:solidFill>
                  <a:srgbClr val="FFFFFF"/>
                </a:solidFill>
                <a:cs typeface="Calibri"/>
              </a:rPr>
              <a:t>Starts as soon as you look at your question</a:t>
            </a:r>
          </a:p>
        </p:txBody>
      </p:sp>
    </p:spTree>
    <p:extLst>
      <p:ext uri="{BB962C8B-B14F-4D97-AF65-F5344CB8AC3E}">
        <p14:creationId xmlns:p14="http://schemas.microsoft.com/office/powerpoint/2010/main" val="291071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B07A6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dirty="0">
                <a:solidFill>
                  <a:srgbClr val="FFFFFF"/>
                </a:solidFill>
              </a:rPr>
              <a:t>Get planning to get writing:</a:t>
            </a:r>
            <a:r>
              <a:rPr lang="en-GB" dirty="0">
                <a:solidFill>
                  <a:srgbClr val="FFFFFF"/>
                </a:solidFill>
              </a:rPr>
              <a:t> first steps </a:t>
            </a:r>
            <a:endParaRPr lang="en-US" dirty="0">
              <a:solidFill>
                <a:srgbClr val="FFFFFF"/>
              </a:solidFill>
            </a:endParaRPr>
          </a:p>
        </p:txBody>
      </p:sp>
      <p:pic>
        <p:nvPicPr>
          <p:cNvPr id="4" name="Picture 3" descr="A group of rocks&#10;&#10;Description automatically generated with low confidence"/>
          <p:cNvPicPr>
            <a:picLocks noChangeAspect="1"/>
          </p:cNvPicPr>
          <p:nvPr/>
        </p:nvPicPr>
        <p:blipFill rotWithShape="1">
          <a:blip r:embed="rId3">
            <a:extLst>
              <a:ext uri="{28A0092B-C50C-407E-A947-70E740481C1C}">
                <a14:useLocalDpi xmlns:a14="http://schemas.microsoft.com/office/drawing/2010/main" val="0"/>
              </a:ext>
            </a:extLst>
          </a:blip>
          <a:srcRect t="3131" r="1" b="8276"/>
          <a:stretch/>
        </p:blipFill>
        <p:spPr>
          <a:xfrm>
            <a:off x="327547" y="2454903"/>
            <a:ext cx="7058306" cy="4080254"/>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56989" y="667820"/>
            <a:ext cx="3910755" cy="5867337"/>
          </a:xfrm>
        </p:spPr>
        <p:txBody>
          <a:bodyPr anchor="ctr">
            <a:normAutofit/>
          </a:bodyPr>
          <a:lstStyle/>
          <a:p>
            <a:r>
              <a:rPr lang="en-GB" sz="2200" dirty="0">
                <a:solidFill>
                  <a:srgbClr val="FFFFFF"/>
                </a:solidFill>
              </a:rPr>
              <a:t>Analyse the question/brief</a:t>
            </a:r>
          </a:p>
          <a:p>
            <a:endParaRPr lang="en-GB" sz="2200" dirty="0">
              <a:solidFill>
                <a:srgbClr val="FFFFFF"/>
              </a:solidFill>
            </a:endParaRPr>
          </a:p>
          <a:p>
            <a:r>
              <a:rPr lang="en-US" sz="2200" dirty="0">
                <a:solidFill>
                  <a:srgbClr val="FFFFFF"/>
                </a:solidFill>
              </a:rPr>
              <a:t>Map out initial ideas and information you know you want to include</a:t>
            </a:r>
          </a:p>
          <a:p>
            <a:endParaRPr lang="en-US" sz="2200" dirty="0">
              <a:solidFill>
                <a:srgbClr val="FFFFFF"/>
              </a:solidFill>
            </a:endParaRPr>
          </a:p>
          <a:p>
            <a:r>
              <a:rPr lang="en-US" sz="2200" dirty="0">
                <a:solidFill>
                  <a:srgbClr val="FFFFFF"/>
                </a:solidFill>
              </a:rPr>
              <a:t>Plan and do a </a:t>
            </a:r>
            <a:r>
              <a:rPr lang="en-US" sz="2200" b="1" dirty="0">
                <a:solidFill>
                  <a:srgbClr val="FFFFFF"/>
                </a:solidFill>
              </a:rPr>
              <a:t>range of active focused </a:t>
            </a:r>
            <a:r>
              <a:rPr lang="en-US" sz="2200" dirty="0">
                <a:solidFill>
                  <a:srgbClr val="FFFFFF"/>
                </a:solidFill>
              </a:rPr>
              <a:t>reading: </a:t>
            </a:r>
            <a:endParaRPr lang="en-GB" sz="2200" dirty="0">
              <a:solidFill>
                <a:srgbClr val="FFFFFF"/>
              </a:solidFill>
            </a:endParaRPr>
          </a:p>
          <a:p>
            <a:pPr marL="0" indent="0">
              <a:buNone/>
            </a:pPr>
            <a:r>
              <a:rPr lang="en-GB" sz="2200" dirty="0">
                <a:solidFill>
                  <a:srgbClr val="FFFFFF"/>
                </a:solidFill>
              </a:rPr>
              <a:t>What’s the main point?</a:t>
            </a:r>
          </a:p>
          <a:p>
            <a:pPr marL="0" indent="0">
              <a:buNone/>
            </a:pPr>
            <a:r>
              <a:rPr lang="en-GB" sz="2200" dirty="0">
                <a:solidFill>
                  <a:srgbClr val="FFFFFF"/>
                </a:solidFill>
              </a:rPr>
              <a:t>What evidence is used? </a:t>
            </a:r>
          </a:p>
          <a:p>
            <a:pPr marL="0" indent="0">
              <a:buNone/>
            </a:pPr>
            <a:r>
              <a:rPr lang="en-GB" sz="2200" dirty="0">
                <a:solidFill>
                  <a:srgbClr val="FFFFFF"/>
                </a:solidFill>
              </a:rPr>
              <a:t>How does it compare with others?</a:t>
            </a:r>
          </a:p>
          <a:p>
            <a:pPr marL="0" indent="0">
              <a:buNone/>
            </a:pPr>
            <a:r>
              <a:rPr lang="en-GB" sz="2200" dirty="0">
                <a:solidFill>
                  <a:srgbClr val="FFFFFF"/>
                </a:solidFill>
              </a:rPr>
              <a:t>Are there strengths/limitations?</a:t>
            </a:r>
          </a:p>
          <a:p>
            <a:pPr marL="0" indent="0">
              <a:buNone/>
            </a:pPr>
            <a:r>
              <a:rPr lang="en-GB" sz="2200" b="1" dirty="0">
                <a:solidFill>
                  <a:srgbClr val="FFFFFF"/>
                </a:solidFill>
              </a:rPr>
              <a:t>How will it help you answer the question? </a:t>
            </a:r>
            <a:endParaRPr lang="en-US" sz="2200" b="1" dirty="0">
              <a:solidFill>
                <a:srgbClr val="FFFFFF"/>
              </a:solidFill>
            </a:endParaRPr>
          </a:p>
          <a:p>
            <a:pPr marL="0" indent="0">
              <a:buNone/>
            </a:pPr>
            <a:endParaRPr lang="en-GB" sz="2000" dirty="0">
              <a:solidFill>
                <a:srgbClr val="FFFFFF"/>
              </a:solidFill>
            </a:endParaRPr>
          </a:p>
        </p:txBody>
      </p:sp>
    </p:spTree>
    <p:extLst>
      <p:ext uri="{BB962C8B-B14F-4D97-AF65-F5344CB8AC3E}">
        <p14:creationId xmlns:p14="http://schemas.microsoft.com/office/powerpoint/2010/main" val="374927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C1BCBD-4348-4270-8809-3EA49F2131AC}"/>
              </a:ext>
            </a:extLst>
          </p:cNvPr>
          <p:cNvSpPr>
            <a:spLocks noGrp="1"/>
          </p:cNvSpPr>
          <p:nvPr>
            <p:ph type="title"/>
          </p:nvPr>
        </p:nvSpPr>
        <p:spPr>
          <a:xfrm>
            <a:off x="854467" y="0"/>
            <a:ext cx="10515600" cy="1782161"/>
          </a:xfrm>
        </p:spPr>
        <p:txBody>
          <a:bodyPr>
            <a:normAutofit/>
          </a:bodyPr>
          <a:lstStyle/>
          <a:p>
            <a:r>
              <a:rPr lang="en-US" sz="4000" dirty="0">
                <a:solidFill>
                  <a:prstClr val="black"/>
                </a:solidFill>
                <a:cs typeface="Calibri"/>
              </a:rPr>
              <a:t>Once you have got some ideas and started your reading, a</a:t>
            </a:r>
            <a:r>
              <a:rPr kumimoji="0" lang="en-US" sz="4000" b="0" i="0" u="none" strike="noStrike" kern="1200" cap="none" spc="0" normalizeH="0" baseline="0" noProof="0" dirty="0">
                <a:ln>
                  <a:noFill/>
                </a:ln>
                <a:solidFill>
                  <a:prstClr val="black"/>
                </a:solidFill>
                <a:effectLst/>
                <a:uLnTx/>
                <a:uFillTx/>
                <a:ea typeface="+mn-ea"/>
                <a:cs typeface="Calibri"/>
              </a:rPr>
              <a:t> reading grid can help you. </a:t>
            </a:r>
            <a:endParaRPr lang="en-GB"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75D5E2BC-A6C7-40B2-BB00-218D105E3C87}"/>
              </a:ext>
            </a:extLst>
          </p:cNvPr>
          <p:cNvPicPr>
            <a:picLocks noGrp="1" noChangeAspect="1"/>
          </p:cNvPicPr>
          <p:nvPr>
            <p:ph idx="1"/>
          </p:nvPr>
        </p:nvPicPr>
        <p:blipFill>
          <a:blip r:embed="rId2"/>
          <a:stretch>
            <a:fillRect/>
          </a:stretch>
        </p:blipFill>
        <p:spPr>
          <a:xfrm>
            <a:off x="845905" y="1782161"/>
            <a:ext cx="10515600" cy="3699207"/>
          </a:xfrm>
        </p:spPr>
      </p:pic>
      <p:sp>
        <p:nvSpPr>
          <p:cNvPr id="6" name="TextBox 5">
            <a:extLst>
              <a:ext uri="{FF2B5EF4-FFF2-40B4-BE49-F238E27FC236}">
                <a16:creationId xmlns:a16="http://schemas.microsoft.com/office/drawing/2014/main" id="{9E0EDEFD-474C-4712-A20C-301298D51FA6}"/>
              </a:ext>
            </a:extLst>
          </p:cNvPr>
          <p:cNvSpPr txBox="1"/>
          <p:nvPr/>
        </p:nvSpPr>
        <p:spPr>
          <a:xfrm>
            <a:off x="701074" y="5567868"/>
            <a:ext cx="11074326" cy="1107996"/>
          </a:xfrm>
          <a:prstGeom prst="rect">
            <a:avLst/>
          </a:prstGeom>
          <a:noFill/>
        </p:spPr>
        <p:txBody>
          <a:bodyPr wrap="square" rtlCol="0">
            <a:spAutoFit/>
          </a:bodyPr>
          <a:lstStyle/>
          <a:p>
            <a:r>
              <a:rPr kumimoji="0" lang="en-US" sz="2400" b="0" i="0" u="none" strike="noStrike" kern="1200" cap="none" spc="0" normalizeH="0" baseline="0" noProof="0" dirty="0">
                <a:ln>
                  <a:noFill/>
                </a:ln>
                <a:solidFill>
                  <a:prstClr val="black"/>
                </a:solidFill>
                <a:effectLst/>
                <a:uLnTx/>
                <a:uFillTx/>
                <a:latin typeface="Calibri"/>
                <a:ea typeface="+mn-ea"/>
                <a:cs typeface="Calibri"/>
              </a:rPr>
              <a:t>Notice how it starts developing your plan by identifying key points and which pieces of reading you could write about together, as well as some analysis to include.</a:t>
            </a:r>
          </a:p>
          <a:p>
            <a:endParaRPr lang="en-GB" dirty="0"/>
          </a:p>
        </p:txBody>
      </p:sp>
    </p:spTree>
    <p:extLst>
      <p:ext uri="{BB962C8B-B14F-4D97-AF65-F5344CB8AC3E}">
        <p14:creationId xmlns:p14="http://schemas.microsoft.com/office/powerpoint/2010/main" val="9788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2484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dirty="0">
                <a:solidFill>
                  <a:srgbClr val="FFFFFF"/>
                </a:solidFill>
              </a:rPr>
              <a:t>Get planning</a:t>
            </a:r>
            <a:r>
              <a:rPr lang="en-GB" dirty="0">
                <a:solidFill>
                  <a:srgbClr val="FFFFFF"/>
                </a:solidFill>
              </a:rPr>
              <a:t> to get writing: building it up</a:t>
            </a:r>
            <a:endParaRPr lang="en-US" dirty="0">
              <a:solidFill>
                <a:srgbClr val="FFFFFF"/>
              </a:solidFill>
            </a:endParaRPr>
          </a:p>
        </p:txBody>
      </p:sp>
      <p:pic>
        <p:nvPicPr>
          <p:cNvPr id="8" name="Picture 7" descr="A stack of rocks on a beach&#10;&#10;Description automatically generated with medium confidence">
            <a:extLst>
              <a:ext uri="{FF2B5EF4-FFF2-40B4-BE49-F238E27FC236}">
                <a16:creationId xmlns:a16="http://schemas.microsoft.com/office/drawing/2014/main" id="{B934DED9-A749-472C-BC1A-1DB16D70D8F8}"/>
              </a:ext>
            </a:extLst>
          </p:cNvPr>
          <p:cNvPicPr>
            <a:picLocks noChangeAspect="1"/>
          </p:cNvPicPr>
          <p:nvPr/>
        </p:nvPicPr>
        <p:blipFill rotWithShape="1">
          <a:blip r:embed="rId3">
            <a:extLst>
              <a:ext uri="{28A0092B-C50C-407E-A947-70E740481C1C}">
                <a14:useLocalDpi xmlns:a14="http://schemas.microsoft.com/office/drawing/2010/main" val="0"/>
              </a:ext>
            </a:extLst>
          </a:blip>
          <a:srcRect t="13071" r="1" b="1"/>
          <a:stretch/>
        </p:blipFill>
        <p:spPr>
          <a:xfrm>
            <a:off x="327547" y="2454903"/>
            <a:ext cx="7058306" cy="4080254"/>
          </a:xfrm>
          <a:prstGeom prst="rect">
            <a:avLst/>
          </a:prstGeom>
        </p:spPr>
      </p:pic>
      <p:sp>
        <p:nvSpPr>
          <p:cNvPr id="32" name="Rectangle 3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01251" y="1154031"/>
            <a:ext cx="3424739" cy="4852362"/>
          </a:xfrm>
        </p:spPr>
        <p:txBody>
          <a:bodyPr anchor="ctr">
            <a:normAutofit fontScale="92500" lnSpcReduction="10000"/>
          </a:bodyPr>
          <a:lstStyle/>
          <a:p>
            <a:pPr marL="0" indent="0">
              <a:buNone/>
            </a:pPr>
            <a:r>
              <a:rPr lang="en-US" sz="3200" dirty="0">
                <a:solidFill>
                  <a:srgbClr val="FFFFFF"/>
                </a:solidFill>
              </a:rPr>
              <a:t>Develop your main points into </a:t>
            </a:r>
            <a:r>
              <a:rPr lang="en-US" sz="3200" b="1" dirty="0">
                <a:solidFill>
                  <a:srgbClr val="FFFFFF"/>
                </a:solidFill>
              </a:rPr>
              <a:t>themes: </a:t>
            </a:r>
            <a:r>
              <a:rPr lang="en-US" sz="3200" dirty="0">
                <a:solidFill>
                  <a:srgbClr val="FFFFFF"/>
                </a:solidFill>
              </a:rPr>
              <a:t>think about which main points are closely connected to each other.</a:t>
            </a:r>
          </a:p>
          <a:p>
            <a:pPr marL="0" indent="0">
              <a:buNone/>
            </a:pPr>
            <a:endParaRPr lang="en-US" sz="3200" dirty="0">
              <a:solidFill>
                <a:srgbClr val="FFFFFF"/>
              </a:solidFill>
              <a:cs typeface="Calibri"/>
            </a:endParaRPr>
          </a:p>
          <a:p>
            <a:pPr marL="0" indent="0">
              <a:buNone/>
            </a:pPr>
            <a:r>
              <a:rPr lang="en-US" sz="3200" dirty="0">
                <a:solidFill>
                  <a:srgbClr val="FFFFFF"/>
                </a:solidFill>
              </a:rPr>
              <a:t>For extra direction, decide what your conclusion will be and why.</a:t>
            </a:r>
            <a:endParaRPr lang="en-US" sz="3200" dirty="0">
              <a:solidFill>
                <a:srgbClr val="FFFFFF"/>
              </a:solidFill>
              <a:cs typeface="Calibri"/>
            </a:endParaRPr>
          </a:p>
          <a:p>
            <a:pPr marL="0" indent="0">
              <a:buNone/>
            </a:pPr>
            <a:endParaRPr lang="en-US" sz="2000" dirty="0">
              <a:solidFill>
                <a:srgbClr val="FFFFFF"/>
              </a:solidFill>
              <a:cs typeface="Calibri"/>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113647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C1BCBD-4348-4270-8809-3EA49F2131AC}"/>
              </a:ext>
            </a:extLst>
          </p:cNvPr>
          <p:cNvSpPr>
            <a:spLocks noGrp="1"/>
          </p:cNvSpPr>
          <p:nvPr>
            <p:ph type="title"/>
          </p:nvPr>
        </p:nvSpPr>
        <p:spPr>
          <a:xfrm>
            <a:off x="854467" y="0"/>
            <a:ext cx="10515600" cy="1782161"/>
          </a:xfrm>
        </p:spPr>
        <p:txBody>
          <a:bodyPr>
            <a:normAutofit/>
          </a:bodyPr>
          <a:lstStyle/>
          <a:p>
            <a:r>
              <a:rPr lang="en-GB" sz="5400"/>
              <a:t>For example</a:t>
            </a:r>
            <a:endParaRPr lang="en-GB"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9D45AACE-67F1-4A32-B576-48027D600BA6}"/>
              </a:ext>
            </a:extLst>
          </p:cNvPr>
          <p:cNvPicPr>
            <a:picLocks noGrp="1" noChangeAspect="1"/>
          </p:cNvPicPr>
          <p:nvPr>
            <p:ph idx="1"/>
          </p:nvPr>
        </p:nvPicPr>
        <p:blipFill>
          <a:blip r:embed="rId2"/>
          <a:stretch>
            <a:fillRect/>
          </a:stretch>
        </p:blipFill>
        <p:spPr>
          <a:xfrm>
            <a:off x="1962363" y="1910185"/>
            <a:ext cx="8424809" cy="4711880"/>
          </a:xfrm>
          <a:prstGeom prst="rect">
            <a:avLst/>
          </a:prstGeom>
        </p:spPr>
      </p:pic>
    </p:spTree>
    <p:extLst>
      <p:ext uri="{BB962C8B-B14F-4D97-AF65-F5344CB8AC3E}">
        <p14:creationId xmlns:p14="http://schemas.microsoft.com/office/powerpoint/2010/main" val="352375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9619" y="610284"/>
            <a:ext cx="4162107" cy="6037095"/>
          </a:xfrm>
        </p:spPr>
        <p:txBody>
          <a:bodyPr vert="horz" lIns="91440" tIns="45720" rIns="91440" bIns="45720" rtlCol="0" anchor="ctr">
            <a:normAutofit/>
          </a:bodyPr>
          <a:lstStyle/>
          <a:p>
            <a:r>
              <a:rPr lang="en-US" sz="3600" kern="1200" dirty="0">
                <a:solidFill>
                  <a:schemeClr val="tx1"/>
                </a:solidFill>
                <a:latin typeface="+mj-lt"/>
                <a:ea typeface="+mj-ea"/>
                <a:cs typeface="+mj-cs"/>
              </a:rPr>
              <a:t>Start planning…</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dirty="0"/>
              <a:t>Imagine you have the essay: </a:t>
            </a:r>
            <a:r>
              <a:rPr lang="en-US" sz="3600" b="1" dirty="0"/>
              <a:t>Do you think that the criminal justice system is institutionally racist? If so, why? If not, why?</a:t>
            </a:r>
            <a:br>
              <a:rPr lang="en-US" sz="5400" b="1" dirty="0"/>
            </a:br>
            <a:endParaRPr lang="en-US" sz="5400" kern="1200" dirty="0">
              <a:solidFill>
                <a:schemeClr val="tx1"/>
              </a:solidFill>
              <a:latin typeface="+mj-lt"/>
              <a:ea typeface="+mj-ea"/>
              <a:cs typeface="+mj-cs"/>
            </a:endParaRPr>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48108" y="359595"/>
            <a:ext cx="6680849" cy="64213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800" b="1" dirty="0"/>
          </a:p>
          <a:p>
            <a:pPr indent="-228600">
              <a:lnSpc>
                <a:spcPct val="90000"/>
              </a:lnSpc>
              <a:spcAft>
                <a:spcPts val="600"/>
              </a:spcAft>
              <a:buFont typeface="Arial" panose="020B0604020202020204" pitchFamily="34" charset="0"/>
              <a:buChar char="•"/>
            </a:pPr>
            <a:r>
              <a:rPr lang="en-US" sz="2800" dirty="0"/>
              <a:t>Discuss your initial thoughts about what you might include.</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Then look at the reading grid with some notes on it, and even the readings they are taken from to help develop the next stage (reading). </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GB" sz="2800" dirty="0"/>
              <a:t>H</a:t>
            </a:r>
            <a:r>
              <a:rPr lang="en-GB" sz="2800" dirty="0">
                <a:latin typeface="+mn-lt"/>
              </a:rPr>
              <a:t>ave a go at developing themes out of your initial ideas on this question. </a:t>
            </a:r>
            <a:endParaRPr lang="en-US" sz="2800" dirty="0"/>
          </a:p>
          <a:p>
            <a:pPr>
              <a:lnSpc>
                <a:spcPct val="90000"/>
              </a:lnSpc>
              <a:spcAft>
                <a:spcPts val="600"/>
              </a:spcAft>
            </a:pPr>
            <a:endParaRPr lang="en-US" sz="28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258667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24F3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Get planning</a:t>
            </a:r>
            <a:r>
              <a:rPr lang="en-GB">
                <a:solidFill>
                  <a:srgbClr val="FFFFFF"/>
                </a:solidFill>
              </a:rPr>
              <a:t> to get writing: getting detailed</a:t>
            </a:r>
            <a:endParaRPr lang="en-US">
              <a:solidFill>
                <a:srgbClr val="FFFFFF"/>
              </a:solidFill>
            </a:endParaRPr>
          </a:p>
        </p:txBody>
      </p:sp>
      <p:pic>
        <p:nvPicPr>
          <p:cNvPr id="5" name="Picture 4" descr="A hand holding a camera&#10;&#10;Description automatically generated with medium confidence">
            <a:extLst>
              <a:ext uri="{FF2B5EF4-FFF2-40B4-BE49-F238E27FC236}">
                <a16:creationId xmlns:a16="http://schemas.microsoft.com/office/drawing/2014/main" id="{5F64E346-B978-476F-91D0-7B66B3DA0302}"/>
              </a:ext>
            </a:extLst>
          </p:cNvPr>
          <p:cNvPicPr>
            <a:picLocks noChangeAspect="1"/>
          </p:cNvPicPr>
          <p:nvPr/>
        </p:nvPicPr>
        <p:blipFill rotWithShape="1">
          <a:blip r:embed="rId3">
            <a:extLst>
              <a:ext uri="{28A0092B-C50C-407E-A947-70E740481C1C}">
                <a14:useLocalDpi xmlns:a14="http://schemas.microsoft.com/office/drawing/2010/main" val="0"/>
              </a:ext>
            </a:extLst>
          </a:blip>
          <a:srcRect r="1" b="2435"/>
          <a:stretch/>
        </p:blipFill>
        <p:spPr>
          <a:xfrm>
            <a:off x="327547" y="2454903"/>
            <a:ext cx="7058306" cy="4080254"/>
          </a:xfrm>
          <a:prstGeom prst="rect">
            <a:avLst/>
          </a:prstGeom>
        </p:spPr>
      </p:pic>
      <p:sp>
        <p:nvSpPr>
          <p:cNvPr id="32" name="Rectangle 3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4"/>
            <a:ext cx="3424739" cy="5246769"/>
          </a:xfrm>
        </p:spPr>
        <p:txBody>
          <a:bodyPr anchor="ctr">
            <a:normAutofit/>
          </a:bodyPr>
          <a:lstStyle/>
          <a:p>
            <a:pPr>
              <a:spcBef>
                <a:spcPct val="0"/>
              </a:spcBef>
            </a:pPr>
            <a:endParaRPr lang="en-GB" altLang="en-US" sz="2400" dirty="0">
              <a:solidFill>
                <a:srgbClr val="FFFFFF"/>
              </a:solidFill>
              <a:ea typeface="Tahoma" panose="020B0604030504040204" pitchFamily="34" charset="0"/>
              <a:cs typeface="Tahoma" panose="020B0604030504040204" pitchFamily="34" charset="0"/>
            </a:endParaRPr>
          </a:p>
          <a:p>
            <a:pPr>
              <a:spcBef>
                <a:spcPct val="0"/>
              </a:spcBef>
            </a:pPr>
            <a:r>
              <a:rPr lang="en-GB" altLang="en-US" sz="2400" dirty="0">
                <a:solidFill>
                  <a:srgbClr val="FFFFFF"/>
                </a:solidFill>
                <a:cs typeface="Arial"/>
              </a:rPr>
              <a:t>Each paragraph is either a main point or a key theme, depending on how much you have to say on each point within a theme. </a:t>
            </a:r>
          </a:p>
          <a:p>
            <a:pPr>
              <a:spcBef>
                <a:spcPct val="0"/>
              </a:spcBef>
            </a:pPr>
            <a:endParaRPr lang="en-GB" altLang="en-US" sz="2400" dirty="0">
              <a:solidFill>
                <a:srgbClr val="FFFFFF"/>
              </a:solidFill>
              <a:ea typeface="Tahoma" panose="020B0604030504040204" pitchFamily="34" charset="0"/>
              <a:cs typeface="Tahoma" panose="020B0604030504040204" pitchFamily="34" charset="0"/>
            </a:endParaRPr>
          </a:p>
          <a:p>
            <a:pPr>
              <a:spcBef>
                <a:spcPct val="0"/>
              </a:spcBef>
            </a:pPr>
            <a:r>
              <a:rPr lang="en-GB" altLang="en-US" sz="2400" dirty="0">
                <a:solidFill>
                  <a:srgbClr val="FFFFFF"/>
                </a:solidFill>
                <a:cs typeface="Arial"/>
              </a:rPr>
              <a:t>If split into different paragraphs, the themes will help you decide how to order them – keep them close  </a:t>
            </a:r>
            <a:endParaRPr lang="en-GB" altLang="en-US" sz="2400" dirty="0">
              <a:solidFill>
                <a:srgbClr val="FFFFFF"/>
              </a:solidFill>
              <a:cs typeface="Arial" panose="020B0604020202020204" pitchFamily="34" charset="0"/>
            </a:endParaRPr>
          </a:p>
          <a:p>
            <a:pPr marL="0" indent="0">
              <a:buNone/>
            </a:pPr>
            <a:endParaRPr lang="en-US" sz="2000" dirty="0">
              <a:solidFill>
                <a:srgbClr val="FFFFFF"/>
              </a:solidFill>
              <a:cs typeface="Calibri"/>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136017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87C0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fontScale="90000"/>
          </a:bodyPr>
          <a:lstStyle/>
          <a:p>
            <a:r>
              <a:rPr lang="en-US" sz="4000" dirty="0">
                <a:solidFill>
                  <a:srgbClr val="FFFFFF"/>
                </a:solidFill>
                <a:ea typeface="+mj-lt"/>
                <a:cs typeface="+mj-lt"/>
              </a:rPr>
              <a:t>Use WEED to plan paragraphs: get each element into each paragraph as you plan</a:t>
            </a:r>
          </a:p>
        </p:txBody>
      </p:sp>
      <p:pic>
        <p:nvPicPr>
          <p:cNvPr id="5" name="Picture 4"/>
          <p:cNvPicPr>
            <a:picLocks noChangeAspect="1"/>
          </p:cNvPicPr>
          <p:nvPr/>
        </p:nvPicPr>
        <p:blipFill rotWithShape="1">
          <a:blip r:embed="rId3"/>
          <a:srcRect t="10922" r="1" b="2150"/>
          <a:stretch/>
        </p:blipFill>
        <p:spPr>
          <a:xfrm>
            <a:off x="327547" y="2454903"/>
            <a:ext cx="7058306" cy="4080254"/>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828907" y="647273"/>
            <a:ext cx="3931303" cy="6617350"/>
          </a:xfrm>
        </p:spPr>
        <p:txBody>
          <a:bodyPr vert="horz" lIns="91440" tIns="45720" rIns="91440" bIns="45720" rtlCol="0" anchor="ctr">
            <a:normAutofit/>
          </a:bodyPr>
          <a:lstStyle/>
          <a:p>
            <a:pPr>
              <a:spcBef>
                <a:spcPts val="0"/>
              </a:spcBef>
              <a:spcAft>
                <a:spcPts val="600"/>
              </a:spcAft>
              <a:buFont typeface="Arial,Sans-Serif" panose="020B0604020202020204" pitchFamily="34" charset="0"/>
            </a:pPr>
            <a:r>
              <a:rPr lang="en-US" sz="2400" b="1" dirty="0">
                <a:solidFill>
                  <a:srgbClr val="FFFFFF"/>
                </a:solidFill>
                <a:ea typeface="+mn-lt"/>
                <a:cs typeface="+mn-lt"/>
              </a:rPr>
              <a:t>W</a:t>
            </a:r>
            <a:r>
              <a:rPr lang="en-US" sz="2400" dirty="0">
                <a:solidFill>
                  <a:srgbClr val="FFFFFF"/>
                </a:solidFill>
                <a:ea typeface="+mn-lt"/>
                <a:cs typeface="+mn-lt"/>
              </a:rPr>
              <a:t>hat is your paragraph about? </a:t>
            </a:r>
          </a:p>
          <a:p>
            <a:pPr>
              <a:spcBef>
                <a:spcPts val="0"/>
              </a:spcBef>
              <a:spcAft>
                <a:spcPts val="600"/>
              </a:spcAft>
              <a:buFont typeface="Arial,Sans-Serif" panose="020B0604020202020204" pitchFamily="34" charset="0"/>
            </a:pPr>
            <a:endParaRPr lang="en-US" sz="2400" dirty="0">
              <a:solidFill>
                <a:srgbClr val="FFFFFF"/>
              </a:solidFill>
              <a:ea typeface="+mn-lt"/>
              <a:cs typeface="+mn-lt"/>
            </a:endParaRPr>
          </a:p>
          <a:p>
            <a:pPr>
              <a:spcBef>
                <a:spcPts val="0"/>
              </a:spcBef>
              <a:spcAft>
                <a:spcPts val="600"/>
              </a:spcAft>
              <a:buFont typeface="Arial,Sans-Serif" panose="020B0604020202020204" pitchFamily="34" charset="0"/>
            </a:pPr>
            <a:r>
              <a:rPr lang="en-US" sz="2400" b="1" dirty="0">
                <a:solidFill>
                  <a:srgbClr val="FFFFFF"/>
                </a:solidFill>
                <a:ea typeface="+mn-lt"/>
                <a:cs typeface="+mn-lt"/>
              </a:rPr>
              <a:t>E</a:t>
            </a:r>
            <a:r>
              <a:rPr lang="en-US" sz="2400" dirty="0">
                <a:solidFill>
                  <a:srgbClr val="FFFFFF"/>
                </a:solidFill>
                <a:ea typeface="+mn-lt"/>
                <a:cs typeface="+mn-lt"/>
              </a:rPr>
              <a:t>xplanation: what do you mean? Offer some explanation, maybe from your reading.</a:t>
            </a:r>
          </a:p>
          <a:p>
            <a:pPr>
              <a:spcBef>
                <a:spcPts val="0"/>
              </a:spcBef>
              <a:spcAft>
                <a:spcPts val="600"/>
              </a:spcAft>
              <a:buFont typeface="Arial,Sans-Serif" panose="020B0604020202020204" pitchFamily="34" charset="0"/>
            </a:pPr>
            <a:endParaRPr lang="en-US" sz="2400" dirty="0">
              <a:solidFill>
                <a:srgbClr val="FFFFFF"/>
              </a:solidFill>
              <a:ea typeface="+mn-lt"/>
              <a:cs typeface="+mn-lt"/>
            </a:endParaRPr>
          </a:p>
          <a:p>
            <a:pPr>
              <a:spcBef>
                <a:spcPts val="0"/>
              </a:spcBef>
              <a:spcAft>
                <a:spcPts val="600"/>
              </a:spcAft>
              <a:buFont typeface="Arial,Sans-Serif" panose="020B0604020202020204" pitchFamily="34" charset="0"/>
            </a:pPr>
            <a:r>
              <a:rPr lang="en-US" sz="2400" b="1" dirty="0">
                <a:solidFill>
                  <a:srgbClr val="FFFFFF"/>
                </a:solidFill>
                <a:ea typeface="+mn-lt"/>
                <a:cs typeface="+mn-lt"/>
              </a:rPr>
              <a:t>E</a:t>
            </a:r>
            <a:r>
              <a:rPr lang="en-US" sz="2400" dirty="0">
                <a:solidFill>
                  <a:srgbClr val="FFFFFF"/>
                </a:solidFill>
                <a:ea typeface="+mn-lt"/>
                <a:cs typeface="+mn-lt"/>
              </a:rPr>
              <a:t>xamples:  illustrate your point with examples from your evidence.</a:t>
            </a:r>
          </a:p>
          <a:p>
            <a:pPr>
              <a:spcBef>
                <a:spcPts val="0"/>
              </a:spcBef>
              <a:spcAft>
                <a:spcPts val="600"/>
              </a:spcAft>
              <a:buFont typeface="Arial,Sans-Serif" panose="020B0604020202020204" pitchFamily="34" charset="0"/>
            </a:pPr>
            <a:endParaRPr lang="en-US" sz="2400" dirty="0">
              <a:solidFill>
                <a:srgbClr val="FFFFFF"/>
              </a:solidFill>
              <a:ea typeface="+mn-lt"/>
              <a:cs typeface="+mn-lt"/>
            </a:endParaRPr>
          </a:p>
          <a:p>
            <a:pPr>
              <a:spcBef>
                <a:spcPts val="0"/>
              </a:spcBef>
              <a:spcAft>
                <a:spcPts val="600"/>
              </a:spcAft>
              <a:buFont typeface="Arial,Sans-Serif" panose="020B0604020202020204" pitchFamily="34" charset="0"/>
            </a:pPr>
            <a:r>
              <a:rPr lang="en-US" sz="2400" b="1" dirty="0">
                <a:solidFill>
                  <a:srgbClr val="FFFFFF"/>
                </a:solidFill>
                <a:ea typeface="+mn-lt"/>
                <a:cs typeface="+mn-lt"/>
              </a:rPr>
              <a:t>D</a:t>
            </a:r>
            <a:r>
              <a:rPr lang="en-US" sz="2400" dirty="0">
                <a:solidFill>
                  <a:srgbClr val="FFFFFF"/>
                </a:solidFill>
                <a:ea typeface="+mn-lt"/>
                <a:cs typeface="+mn-lt"/>
              </a:rPr>
              <a:t>o: What do I do with this information? Keep thinking ‘So what?’ Your analysis.</a:t>
            </a:r>
            <a:r>
              <a:rPr lang="en-GB" sz="2400" dirty="0">
                <a:solidFill>
                  <a:srgbClr val="FFFFFF"/>
                </a:solidFill>
                <a:cs typeface="Calibri"/>
              </a:rPr>
              <a:t> </a:t>
            </a:r>
          </a:p>
          <a:p>
            <a:pPr>
              <a:spcBef>
                <a:spcPts val="0"/>
              </a:spcBef>
              <a:spcAft>
                <a:spcPts val="600"/>
              </a:spcAft>
              <a:buFont typeface="Arial,Sans-Serif" panose="020B0604020202020204" pitchFamily="34" charset="0"/>
            </a:pPr>
            <a:endParaRPr lang="en-GB" sz="2000" dirty="0">
              <a:solidFill>
                <a:srgbClr val="FFFFFF"/>
              </a:solidFill>
              <a:cs typeface="Calibri"/>
            </a:endParaRPr>
          </a:p>
          <a:p>
            <a:endParaRPr lang="en-GB" sz="2000" dirty="0">
              <a:solidFill>
                <a:srgbClr val="FFFFFF"/>
              </a:solidFill>
            </a:endParaRPr>
          </a:p>
          <a:p>
            <a:endParaRPr lang="en-GB" sz="2000" dirty="0">
              <a:solidFill>
                <a:srgbClr val="FFFFFF"/>
              </a:solidFill>
            </a:endParaRPr>
          </a:p>
        </p:txBody>
      </p:sp>
    </p:spTree>
    <p:extLst>
      <p:ext uri="{BB962C8B-B14F-4D97-AF65-F5344CB8AC3E}">
        <p14:creationId xmlns:p14="http://schemas.microsoft.com/office/powerpoint/2010/main" val="3884636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92f4f2d-ee2d-44aa-a1a5-84218965d02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0A2422970BC44B084CF9826F8B36A" ma:contentTypeVersion="15" ma:contentTypeDescription="Create a new document." ma:contentTypeScope="" ma:versionID="151b527b16435eafe00b6e6d895b7b02">
  <xsd:schema xmlns:xsd="http://www.w3.org/2001/XMLSchema" xmlns:xs="http://www.w3.org/2001/XMLSchema" xmlns:p="http://schemas.microsoft.com/office/2006/metadata/properties" xmlns:ns2="c2b8e455-f901-47f3-b8e8-fcb399ca0bfc" xmlns:ns3="54db404c-c500-43d8-b0ff-721ff10d90be" targetNamespace="http://schemas.microsoft.com/office/2006/metadata/properties" ma:root="true" ma:fieldsID="2ae873a4a83e0f81c028aafbdc5f6866" ns2:_="" ns3:_="">
    <xsd:import namespace="c2b8e455-f901-47f3-b8e8-fcb399ca0bfc"/>
    <xsd:import namespace="54db404c-c500-43d8-b0ff-721ff10d90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8e455-f901-47f3-b8e8-fcb399ca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b747f01-5c16-45b4-bdfc-3b3d128547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b404c-c500-43d8-b0ff-721ff10d90b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a965da-b6dc-44fc-b72c-ba36b48d7c1b}" ma:internalName="TaxCatchAll" ma:showField="CatchAllData" ma:web="54db404c-c500-43d8-b0ff-721ff10d9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b8e455-f901-47f3-b8e8-fcb399ca0bfc">
      <Terms xmlns="http://schemas.microsoft.com/office/infopath/2007/PartnerControls"/>
    </lcf76f155ced4ddcb4097134ff3c332f>
    <TaxCatchAll xmlns="54db404c-c500-43d8-b0ff-721ff10d90be" xsi:nil="true"/>
  </documentManagement>
</p:properties>
</file>

<file path=customXml/itemProps1.xml><?xml version="1.0" encoding="utf-8"?>
<ds:datastoreItem xmlns:ds="http://schemas.openxmlformats.org/officeDocument/2006/customXml" ds:itemID="{259E92CA-FD58-4A51-818D-ACCE8A03831A}"/>
</file>

<file path=customXml/itemProps2.xml><?xml version="1.0" encoding="utf-8"?>
<ds:datastoreItem xmlns:ds="http://schemas.openxmlformats.org/officeDocument/2006/customXml" ds:itemID="{752FA900-0C45-4D48-B6A1-05F1411906B8}"/>
</file>

<file path=customXml/itemProps3.xml><?xml version="1.0" encoding="utf-8"?>
<ds:datastoreItem xmlns:ds="http://schemas.openxmlformats.org/officeDocument/2006/customXml" ds:itemID="{1A005016-6EFB-4037-BAA4-98AE97268093}"/>
</file>

<file path=docProps/app.xml><?xml version="1.0" encoding="utf-8"?>
<Properties xmlns="http://schemas.openxmlformats.org/officeDocument/2006/extended-properties" xmlns:vt="http://schemas.openxmlformats.org/officeDocument/2006/docPropsVTypes">
  <TotalTime>2483</TotalTime>
  <Words>639</Words>
  <Application>Microsoft Office PowerPoint</Application>
  <PresentationFormat>Widescreen</PresentationFormat>
  <Paragraphs>101</Paragraphs>
  <Slides>12</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Arial,Sans-Serif</vt:lpstr>
      <vt:lpstr>Calibri</vt:lpstr>
      <vt:lpstr>Calibri Light</vt:lpstr>
      <vt:lpstr>Tahoma</vt:lpstr>
      <vt:lpstr>Times New Roman</vt:lpstr>
      <vt:lpstr>Office Theme</vt:lpstr>
      <vt:lpstr>1_Office Theme</vt:lpstr>
      <vt:lpstr>4_Office Theme</vt:lpstr>
      <vt:lpstr>Planning your Essays</vt:lpstr>
      <vt:lpstr>An assignment is a form of communication. So, planning…</vt:lpstr>
      <vt:lpstr>Get planning to get writing: first steps </vt:lpstr>
      <vt:lpstr>Once you have got some ideas and started your reading, a reading grid can help you. </vt:lpstr>
      <vt:lpstr>Get planning to get writing: building it up</vt:lpstr>
      <vt:lpstr>For example</vt:lpstr>
      <vt:lpstr>Start planning…  Imagine you have the essay: Do you think that the criminal justice system is institutionally racist? If so, why? If not, why? </vt:lpstr>
      <vt:lpstr>Get planning to get writing: getting detailed</vt:lpstr>
      <vt:lpstr>Use WEED to plan paragraphs: get each element into each paragraph as you plan</vt:lpstr>
      <vt:lpstr>PowerPoint Presentation</vt:lpstr>
      <vt:lpstr>Try it out…</vt:lpstr>
      <vt:lpstr>Reflect…</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Writing with Style</dc:title>
  <dc:creator>Wyn-Williams, Rhian</dc:creator>
  <cp:lastModifiedBy>Wyn-Williams, Rhian</cp:lastModifiedBy>
  <cp:revision>525</cp:revision>
  <cp:lastPrinted>2019-01-22T11:01:55Z</cp:lastPrinted>
  <dcterms:created xsi:type="dcterms:W3CDTF">2018-02-20T15:56:57Z</dcterms:created>
  <dcterms:modified xsi:type="dcterms:W3CDTF">2022-10-09T18:40:24Z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0x010100B260A2422970BC44B084CF9826F8B36A</vt:lpwstr>
  </property>
</Properties>
</file>