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58" r:id="rId5"/>
    <p:sldId id="260" r:id="rId6"/>
    <p:sldId id="268" r:id="rId7"/>
    <p:sldId id="261" r:id="rId8"/>
    <p:sldId id="275" r:id="rId9"/>
    <p:sldId id="280" r:id="rId10"/>
    <p:sldId id="282" r:id="rId11"/>
    <p:sldId id="279" r:id="rId12"/>
    <p:sldId id="283" r:id="rId13"/>
    <p:sldId id="265" r:id="rId14"/>
    <p:sldId id="277"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4" autoAdjust="0"/>
    <p:restoredTop sz="94660"/>
  </p:normalViewPr>
  <p:slideViewPr>
    <p:cSldViewPr snapToGrid="0">
      <p:cViewPr varScale="1">
        <p:scale>
          <a:sx n="62" d="100"/>
          <a:sy n="62" d="100"/>
        </p:scale>
        <p:origin x="9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yn-Williams, Rhian" userId="0092028b-f2a4-4271-b678-e3f6e23d5d23" providerId="ADAL" clId="{284628C8-F151-47F6-AF49-EEB5CE875F8D}"/>
    <pc:docChg chg="custSel modSld">
      <pc:chgData name="Wyn-Williams, Rhian" userId="0092028b-f2a4-4271-b678-e3f6e23d5d23" providerId="ADAL" clId="{284628C8-F151-47F6-AF49-EEB5CE875F8D}" dt="2022-06-12T11:56:43.602" v="12" actId="255"/>
      <pc:docMkLst>
        <pc:docMk/>
      </pc:docMkLst>
      <pc:sldChg chg="modSp mod">
        <pc:chgData name="Wyn-Williams, Rhian" userId="0092028b-f2a4-4271-b678-e3f6e23d5d23" providerId="ADAL" clId="{284628C8-F151-47F6-AF49-EEB5CE875F8D}" dt="2022-06-12T11:56:43.602" v="12" actId="255"/>
        <pc:sldMkLst>
          <pc:docMk/>
          <pc:sldMk cId="2522531489" sldId="261"/>
        </pc:sldMkLst>
        <pc:spChg chg="mod">
          <ac:chgData name="Wyn-Williams, Rhian" userId="0092028b-f2a4-4271-b678-e3f6e23d5d23" providerId="ADAL" clId="{284628C8-F151-47F6-AF49-EEB5CE875F8D}" dt="2022-06-12T11:56:43.602" v="12" actId="255"/>
          <ac:spMkLst>
            <pc:docMk/>
            <pc:sldMk cId="2522531489" sldId="261"/>
            <ac:spMk id="3" creationId="{00000000-0000-0000-0000-000000000000}"/>
          </ac:spMkLst>
        </pc:spChg>
      </pc:sldChg>
      <pc:sldChg chg="modSp mod">
        <pc:chgData name="Wyn-Williams, Rhian" userId="0092028b-f2a4-4271-b678-e3f6e23d5d23" providerId="ADAL" clId="{284628C8-F151-47F6-AF49-EEB5CE875F8D}" dt="2022-06-12T11:55:14.168" v="0" actId="313"/>
        <pc:sldMkLst>
          <pc:docMk/>
          <pc:sldMk cId="3632523449" sldId="275"/>
        </pc:sldMkLst>
        <pc:spChg chg="mod">
          <ac:chgData name="Wyn-Williams, Rhian" userId="0092028b-f2a4-4271-b678-e3f6e23d5d23" providerId="ADAL" clId="{284628C8-F151-47F6-AF49-EEB5CE875F8D}" dt="2022-06-12T11:55:14.168" v="0" actId="313"/>
          <ac:spMkLst>
            <pc:docMk/>
            <pc:sldMk cId="3632523449" sldId="275"/>
            <ac:spMk id="3" creationId="{00000000-0000-0000-0000-000000000000}"/>
          </ac:spMkLst>
        </pc:spChg>
      </pc:sldChg>
    </pc:docChg>
  </pc:docChgLst>
  <pc:docChgLst>
    <pc:chgData name="Wyn-Williams, Rhian" userId="0092028b-f2a4-4271-b678-e3f6e23d5d23" providerId="ADAL" clId="{5F421400-ACEE-475F-A44D-F19C6C020E94}"/>
    <pc:docChg chg="custSel modSld sldOrd">
      <pc:chgData name="Wyn-Williams, Rhian" userId="0092028b-f2a4-4271-b678-e3f6e23d5d23" providerId="ADAL" clId="{5F421400-ACEE-475F-A44D-F19C6C020E94}" dt="2022-10-09T12:31:33.632" v="115" actId="20577"/>
      <pc:docMkLst>
        <pc:docMk/>
      </pc:docMkLst>
      <pc:sldChg chg="modSp mod">
        <pc:chgData name="Wyn-Williams, Rhian" userId="0092028b-f2a4-4271-b678-e3f6e23d5d23" providerId="ADAL" clId="{5F421400-ACEE-475F-A44D-F19C6C020E94}" dt="2022-10-09T12:28:32.913" v="40" actId="1076"/>
        <pc:sldMkLst>
          <pc:docMk/>
          <pc:sldMk cId="3152310645" sldId="256"/>
        </pc:sldMkLst>
        <pc:spChg chg="mod">
          <ac:chgData name="Wyn-Williams, Rhian" userId="0092028b-f2a4-4271-b678-e3f6e23d5d23" providerId="ADAL" clId="{5F421400-ACEE-475F-A44D-F19C6C020E94}" dt="2022-10-09T12:28:22.737" v="39" actId="14100"/>
          <ac:spMkLst>
            <pc:docMk/>
            <pc:sldMk cId="3152310645" sldId="256"/>
            <ac:spMk id="2" creationId="{00000000-0000-0000-0000-000000000000}"/>
          </ac:spMkLst>
        </pc:spChg>
        <pc:spChg chg="mod">
          <ac:chgData name="Wyn-Williams, Rhian" userId="0092028b-f2a4-4271-b678-e3f6e23d5d23" providerId="ADAL" clId="{5F421400-ACEE-475F-A44D-F19C6C020E94}" dt="2022-10-09T12:28:32.913" v="40" actId="1076"/>
          <ac:spMkLst>
            <pc:docMk/>
            <pc:sldMk cId="3152310645" sldId="256"/>
            <ac:spMk id="3" creationId="{00000000-0000-0000-0000-000000000000}"/>
          </ac:spMkLst>
        </pc:spChg>
        <pc:picChg chg="mod">
          <ac:chgData name="Wyn-Williams, Rhian" userId="0092028b-f2a4-4271-b678-e3f6e23d5d23" providerId="ADAL" clId="{5F421400-ACEE-475F-A44D-F19C6C020E94}" dt="2022-10-09T12:26:48.881" v="9" actId="1076"/>
          <ac:picMkLst>
            <pc:docMk/>
            <pc:sldMk cId="3152310645" sldId="256"/>
            <ac:picMk id="111" creationId="{25467F07-2C5C-9F9D-6196-B9EFE36115DE}"/>
          </ac:picMkLst>
        </pc:picChg>
      </pc:sldChg>
      <pc:sldChg chg="ord">
        <pc:chgData name="Wyn-Williams, Rhian" userId="0092028b-f2a4-4271-b678-e3f6e23d5d23" providerId="ADAL" clId="{5F421400-ACEE-475F-A44D-F19C6C020E94}" dt="2022-10-09T12:29:00.548" v="44"/>
        <pc:sldMkLst>
          <pc:docMk/>
          <pc:sldMk cId="3574401819" sldId="265"/>
        </pc:sldMkLst>
      </pc:sldChg>
      <pc:sldChg chg="modSp mod">
        <pc:chgData name="Wyn-Williams, Rhian" userId="0092028b-f2a4-4271-b678-e3f6e23d5d23" providerId="ADAL" clId="{5F421400-ACEE-475F-A44D-F19C6C020E94}" dt="2022-10-09T12:31:25.499" v="111" actId="20577"/>
        <pc:sldMkLst>
          <pc:docMk/>
          <pc:sldMk cId="3004338948" sldId="280"/>
        </pc:sldMkLst>
        <pc:spChg chg="mod">
          <ac:chgData name="Wyn-Williams, Rhian" userId="0092028b-f2a4-4271-b678-e3f6e23d5d23" providerId="ADAL" clId="{5F421400-ACEE-475F-A44D-F19C6C020E94}" dt="2022-10-09T12:31:25.499" v="111" actId="20577"/>
          <ac:spMkLst>
            <pc:docMk/>
            <pc:sldMk cId="3004338948" sldId="280"/>
            <ac:spMk id="3" creationId="{00000000-0000-0000-0000-000000000000}"/>
          </ac:spMkLst>
        </pc:spChg>
      </pc:sldChg>
      <pc:sldChg chg="modSp mod">
        <pc:chgData name="Wyn-Williams, Rhian" userId="0092028b-f2a4-4271-b678-e3f6e23d5d23" providerId="ADAL" clId="{5F421400-ACEE-475F-A44D-F19C6C020E94}" dt="2022-10-09T12:31:33.632" v="115" actId="20577"/>
        <pc:sldMkLst>
          <pc:docMk/>
          <pc:sldMk cId="1386638699" sldId="282"/>
        </pc:sldMkLst>
        <pc:spChg chg="mod">
          <ac:chgData name="Wyn-Williams, Rhian" userId="0092028b-f2a4-4271-b678-e3f6e23d5d23" providerId="ADAL" clId="{5F421400-ACEE-475F-A44D-F19C6C020E94}" dt="2022-10-09T12:31:33.632" v="115" actId="20577"/>
          <ac:spMkLst>
            <pc:docMk/>
            <pc:sldMk cId="1386638699" sldId="282"/>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782910-B593-42D6-A6F2-8BA676E5E50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CD54E1C0-81F9-48D8-BB1D-20D787B60115}">
      <dgm:prSet/>
      <dgm:spPr/>
      <dgm:t>
        <a:bodyPr/>
        <a:lstStyle/>
        <a:p>
          <a:r>
            <a:rPr lang="en-GB" dirty="0">
              <a:latin typeface="Calibri"/>
              <a:cs typeface="Calibri"/>
            </a:rPr>
            <a:t>Read through a section of your reading or your notes without writing down anything. </a:t>
          </a:r>
          <a:endParaRPr lang="en-US" dirty="0">
            <a:latin typeface="Calibri"/>
            <a:cs typeface="Calibri"/>
          </a:endParaRPr>
        </a:p>
      </dgm:t>
    </dgm:pt>
    <dgm:pt modelId="{8F21628E-033E-4467-878F-21E374BD5D39}" type="parTrans" cxnId="{BABF2C73-4908-460E-87B7-0E3BE8126CE1}">
      <dgm:prSet/>
      <dgm:spPr/>
      <dgm:t>
        <a:bodyPr/>
        <a:lstStyle/>
        <a:p>
          <a:endParaRPr lang="en-US"/>
        </a:p>
      </dgm:t>
    </dgm:pt>
    <dgm:pt modelId="{03B212AF-3CD2-4676-8476-8FD1B22E8988}" type="sibTrans" cxnId="{BABF2C73-4908-460E-87B7-0E3BE8126CE1}">
      <dgm:prSet/>
      <dgm:spPr/>
      <dgm:t>
        <a:bodyPr/>
        <a:lstStyle/>
        <a:p>
          <a:endParaRPr lang="en-US"/>
        </a:p>
      </dgm:t>
    </dgm:pt>
    <dgm:pt modelId="{9BC17B2C-3795-4728-916D-EC42420CA164}">
      <dgm:prSet/>
      <dgm:spPr/>
      <dgm:t>
        <a:bodyPr/>
        <a:lstStyle/>
        <a:p>
          <a:r>
            <a:rPr lang="en-GB" dirty="0">
              <a:latin typeface="Calibri"/>
              <a:cs typeface="Calibri"/>
            </a:rPr>
            <a:t>Write down 3-5 key words that come to mind after reading (e.g., specific terms, a key finding). </a:t>
          </a:r>
          <a:endParaRPr lang="en-US" dirty="0">
            <a:latin typeface="Calibri"/>
            <a:cs typeface="Calibri"/>
          </a:endParaRPr>
        </a:p>
      </dgm:t>
    </dgm:pt>
    <dgm:pt modelId="{6BD7256B-EA24-4101-A4D5-215DADC08C79}" type="parTrans" cxnId="{D29D803F-80B4-4F09-A5AF-03697283FBCA}">
      <dgm:prSet/>
      <dgm:spPr/>
      <dgm:t>
        <a:bodyPr/>
        <a:lstStyle/>
        <a:p>
          <a:endParaRPr lang="en-US"/>
        </a:p>
      </dgm:t>
    </dgm:pt>
    <dgm:pt modelId="{9510C7D7-1D5D-43D3-9F5D-27E82D27BC60}" type="sibTrans" cxnId="{D29D803F-80B4-4F09-A5AF-03697283FBCA}">
      <dgm:prSet/>
      <dgm:spPr/>
      <dgm:t>
        <a:bodyPr/>
        <a:lstStyle/>
        <a:p>
          <a:endParaRPr lang="en-US"/>
        </a:p>
      </dgm:t>
    </dgm:pt>
    <dgm:pt modelId="{3DA00893-7DBA-450F-AD88-707BFA0812A9}">
      <dgm:prSet/>
      <dgm:spPr/>
      <dgm:t>
        <a:bodyPr/>
        <a:lstStyle/>
        <a:p>
          <a:r>
            <a:rPr lang="en-GB" dirty="0">
              <a:latin typeface="Calibri"/>
              <a:cs typeface="Calibri"/>
            </a:rPr>
            <a:t>Write your summary directly from these key words.</a:t>
          </a:r>
          <a:endParaRPr lang="en-US" dirty="0">
            <a:latin typeface="Calibri"/>
            <a:cs typeface="Calibri"/>
          </a:endParaRPr>
        </a:p>
      </dgm:t>
    </dgm:pt>
    <dgm:pt modelId="{F7B8C1F2-DE7F-4DE9-8DCA-27A613BE2D2E}" type="parTrans" cxnId="{902B6F2D-691B-4EFC-8A0D-6584FB5D92E0}">
      <dgm:prSet/>
      <dgm:spPr/>
      <dgm:t>
        <a:bodyPr/>
        <a:lstStyle/>
        <a:p>
          <a:endParaRPr lang="en-US"/>
        </a:p>
      </dgm:t>
    </dgm:pt>
    <dgm:pt modelId="{20FFBEDF-0ACA-4C89-B6E3-3CD1FCE34253}" type="sibTrans" cxnId="{902B6F2D-691B-4EFC-8A0D-6584FB5D92E0}">
      <dgm:prSet/>
      <dgm:spPr/>
      <dgm:t>
        <a:bodyPr/>
        <a:lstStyle/>
        <a:p>
          <a:endParaRPr lang="en-US"/>
        </a:p>
      </dgm:t>
    </dgm:pt>
    <dgm:pt modelId="{4AB798E6-460F-4C20-A606-8FA1A0D79CED}">
      <dgm:prSet/>
      <dgm:spPr/>
      <dgm:t>
        <a:bodyPr/>
        <a:lstStyle/>
        <a:p>
          <a:r>
            <a:rPr lang="en-GB" dirty="0">
              <a:latin typeface="Calibri"/>
              <a:cs typeface="Calibri"/>
            </a:rPr>
            <a:t>Keep asking yourself key questions before deciding what to write: is this what I need to know?  How will I use it?</a:t>
          </a:r>
          <a:endParaRPr lang="en-US" dirty="0">
            <a:latin typeface="Calibri"/>
            <a:cs typeface="Calibri"/>
          </a:endParaRPr>
        </a:p>
      </dgm:t>
    </dgm:pt>
    <dgm:pt modelId="{9389B8BD-33CE-4DC8-AB97-DCAFFEABBAB3}" type="parTrans" cxnId="{F85F0184-9E0D-4C05-9018-D6781E247717}">
      <dgm:prSet/>
      <dgm:spPr/>
      <dgm:t>
        <a:bodyPr/>
        <a:lstStyle/>
        <a:p>
          <a:endParaRPr lang="en-US"/>
        </a:p>
      </dgm:t>
    </dgm:pt>
    <dgm:pt modelId="{BB9A78EB-9397-44F5-885B-22BF72A4BC9B}" type="sibTrans" cxnId="{F85F0184-9E0D-4C05-9018-D6781E247717}">
      <dgm:prSet/>
      <dgm:spPr/>
      <dgm:t>
        <a:bodyPr/>
        <a:lstStyle/>
        <a:p>
          <a:endParaRPr lang="en-US"/>
        </a:p>
      </dgm:t>
    </dgm:pt>
    <dgm:pt modelId="{19716B38-5914-4527-9167-B799A5DF4EAB}">
      <dgm:prSet/>
      <dgm:spPr/>
      <dgm:t>
        <a:bodyPr/>
        <a:lstStyle/>
        <a:p>
          <a:r>
            <a:rPr lang="en-GB">
              <a:latin typeface="Calibri"/>
              <a:cs typeface="Calibri"/>
            </a:rPr>
            <a:t>Refer back to the original. You may need to add a little more detail.</a:t>
          </a:r>
          <a:endParaRPr lang="en-US">
            <a:latin typeface="Calibri"/>
            <a:cs typeface="Calibri"/>
          </a:endParaRPr>
        </a:p>
      </dgm:t>
    </dgm:pt>
    <dgm:pt modelId="{4AA08FDC-1255-49C0-A514-0182EE1EDC9C}" type="parTrans" cxnId="{DEC1EA00-F6A3-4A26-BD11-B2C1DB925BA9}">
      <dgm:prSet/>
      <dgm:spPr/>
      <dgm:t>
        <a:bodyPr/>
        <a:lstStyle/>
        <a:p>
          <a:endParaRPr lang="en-US"/>
        </a:p>
      </dgm:t>
    </dgm:pt>
    <dgm:pt modelId="{616F9CD3-20C6-47FF-87D4-9B25AF4103CE}" type="sibTrans" cxnId="{DEC1EA00-F6A3-4A26-BD11-B2C1DB925BA9}">
      <dgm:prSet/>
      <dgm:spPr/>
      <dgm:t>
        <a:bodyPr/>
        <a:lstStyle/>
        <a:p>
          <a:endParaRPr lang="en-US"/>
        </a:p>
      </dgm:t>
    </dgm:pt>
    <dgm:pt modelId="{F65A193A-B502-4A41-A6CB-A409E1517534}" type="pres">
      <dgm:prSet presAssocID="{B1782910-B593-42D6-A6F2-8BA676E5E50D}" presName="diagram" presStyleCnt="0">
        <dgm:presLayoutVars>
          <dgm:dir/>
          <dgm:resizeHandles val="exact"/>
        </dgm:presLayoutVars>
      </dgm:prSet>
      <dgm:spPr/>
    </dgm:pt>
    <dgm:pt modelId="{83422FC3-2405-4354-9054-D896074CD365}" type="pres">
      <dgm:prSet presAssocID="{CD54E1C0-81F9-48D8-BB1D-20D787B60115}" presName="node" presStyleLbl="node1" presStyleIdx="0" presStyleCnt="5">
        <dgm:presLayoutVars>
          <dgm:bulletEnabled val="1"/>
        </dgm:presLayoutVars>
      </dgm:prSet>
      <dgm:spPr/>
    </dgm:pt>
    <dgm:pt modelId="{9F724467-FD59-4CAF-917B-7EE5779CA75D}" type="pres">
      <dgm:prSet presAssocID="{03B212AF-3CD2-4676-8476-8FD1B22E8988}" presName="sibTrans" presStyleCnt="0"/>
      <dgm:spPr/>
    </dgm:pt>
    <dgm:pt modelId="{7C38A57F-ADBD-4A2C-8117-D53E115680E3}" type="pres">
      <dgm:prSet presAssocID="{9BC17B2C-3795-4728-916D-EC42420CA164}" presName="node" presStyleLbl="node1" presStyleIdx="1" presStyleCnt="5">
        <dgm:presLayoutVars>
          <dgm:bulletEnabled val="1"/>
        </dgm:presLayoutVars>
      </dgm:prSet>
      <dgm:spPr/>
    </dgm:pt>
    <dgm:pt modelId="{6A44BEF4-DC7E-4B2D-AC35-A9DE228AE705}" type="pres">
      <dgm:prSet presAssocID="{9510C7D7-1D5D-43D3-9F5D-27E82D27BC60}" presName="sibTrans" presStyleCnt="0"/>
      <dgm:spPr/>
    </dgm:pt>
    <dgm:pt modelId="{2A4625C0-7CF2-42FB-ADE9-3B991D6A9D74}" type="pres">
      <dgm:prSet presAssocID="{3DA00893-7DBA-450F-AD88-707BFA0812A9}" presName="node" presStyleLbl="node1" presStyleIdx="2" presStyleCnt="5">
        <dgm:presLayoutVars>
          <dgm:bulletEnabled val="1"/>
        </dgm:presLayoutVars>
      </dgm:prSet>
      <dgm:spPr/>
    </dgm:pt>
    <dgm:pt modelId="{DD83A1D7-52B3-49C8-9EBE-7AD2C500A1FC}" type="pres">
      <dgm:prSet presAssocID="{20FFBEDF-0ACA-4C89-B6E3-3CD1FCE34253}" presName="sibTrans" presStyleCnt="0"/>
      <dgm:spPr/>
    </dgm:pt>
    <dgm:pt modelId="{A639D930-BC11-4589-B785-9D542F9CB07C}" type="pres">
      <dgm:prSet presAssocID="{4AB798E6-460F-4C20-A606-8FA1A0D79CED}" presName="node" presStyleLbl="node1" presStyleIdx="3" presStyleCnt="5">
        <dgm:presLayoutVars>
          <dgm:bulletEnabled val="1"/>
        </dgm:presLayoutVars>
      </dgm:prSet>
      <dgm:spPr/>
    </dgm:pt>
    <dgm:pt modelId="{975EAB8E-D1C1-46AF-BA7C-EA112ED6C5F6}" type="pres">
      <dgm:prSet presAssocID="{BB9A78EB-9397-44F5-885B-22BF72A4BC9B}" presName="sibTrans" presStyleCnt="0"/>
      <dgm:spPr/>
    </dgm:pt>
    <dgm:pt modelId="{CC452707-C28F-4DA9-BD69-35EECC09B918}" type="pres">
      <dgm:prSet presAssocID="{19716B38-5914-4527-9167-B799A5DF4EAB}" presName="node" presStyleLbl="node1" presStyleIdx="4" presStyleCnt="5">
        <dgm:presLayoutVars>
          <dgm:bulletEnabled val="1"/>
        </dgm:presLayoutVars>
      </dgm:prSet>
      <dgm:spPr/>
    </dgm:pt>
  </dgm:ptLst>
  <dgm:cxnLst>
    <dgm:cxn modelId="{DEC1EA00-F6A3-4A26-BD11-B2C1DB925BA9}" srcId="{B1782910-B593-42D6-A6F2-8BA676E5E50D}" destId="{19716B38-5914-4527-9167-B799A5DF4EAB}" srcOrd="4" destOrd="0" parTransId="{4AA08FDC-1255-49C0-A514-0182EE1EDC9C}" sibTransId="{616F9CD3-20C6-47FF-87D4-9B25AF4103CE}"/>
    <dgm:cxn modelId="{A1446D04-1DC3-44C1-87F1-7CF28240A25C}" type="presOf" srcId="{4AB798E6-460F-4C20-A606-8FA1A0D79CED}" destId="{A639D930-BC11-4589-B785-9D542F9CB07C}" srcOrd="0" destOrd="0" presId="urn:microsoft.com/office/officeart/2005/8/layout/default"/>
    <dgm:cxn modelId="{902B6F2D-691B-4EFC-8A0D-6584FB5D92E0}" srcId="{B1782910-B593-42D6-A6F2-8BA676E5E50D}" destId="{3DA00893-7DBA-450F-AD88-707BFA0812A9}" srcOrd="2" destOrd="0" parTransId="{F7B8C1F2-DE7F-4DE9-8DCA-27A613BE2D2E}" sibTransId="{20FFBEDF-0ACA-4C89-B6E3-3CD1FCE34253}"/>
    <dgm:cxn modelId="{D29D803F-80B4-4F09-A5AF-03697283FBCA}" srcId="{B1782910-B593-42D6-A6F2-8BA676E5E50D}" destId="{9BC17B2C-3795-4728-916D-EC42420CA164}" srcOrd="1" destOrd="0" parTransId="{6BD7256B-EA24-4101-A4D5-215DADC08C79}" sibTransId="{9510C7D7-1D5D-43D3-9F5D-27E82D27BC60}"/>
    <dgm:cxn modelId="{B1BC7566-4AF5-46C1-8015-D01307E5C854}" type="presOf" srcId="{B1782910-B593-42D6-A6F2-8BA676E5E50D}" destId="{F65A193A-B502-4A41-A6CB-A409E1517534}" srcOrd="0" destOrd="0" presId="urn:microsoft.com/office/officeart/2005/8/layout/default"/>
    <dgm:cxn modelId="{BABF2C73-4908-460E-87B7-0E3BE8126CE1}" srcId="{B1782910-B593-42D6-A6F2-8BA676E5E50D}" destId="{CD54E1C0-81F9-48D8-BB1D-20D787B60115}" srcOrd="0" destOrd="0" parTransId="{8F21628E-033E-4467-878F-21E374BD5D39}" sibTransId="{03B212AF-3CD2-4676-8476-8FD1B22E8988}"/>
    <dgm:cxn modelId="{8E5D9D55-6A5D-4C99-A435-9AE6DFE6B800}" type="presOf" srcId="{19716B38-5914-4527-9167-B799A5DF4EAB}" destId="{CC452707-C28F-4DA9-BD69-35EECC09B918}" srcOrd="0" destOrd="0" presId="urn:microsoft.com/office/officeart/2005/8/layout/default"/>
    <dgm:cxn modelId="{F85F0184-9E0D-4C05-9018-D6781E247717}" srcId="{B1782910-B593-42D6-A6F2-8BA676E5E50D}" destId="{4AB798E6-460F-4C20-A606-8FA1A0D79CED}" srcOrd="3" destOrd="0" parTransId="{9389B8BD-33CE-4DC8-AB97-DCAFFEABBAB3}" sibTransId="{BB9A78EB-9397-44F5-885B-22BF72A4BC9B}"/>
    <dgm:cxn modelId="{4E3B74BC-A2C0-42BA-8D31-893FEA992058}" type="presOf" srcId="{3DA00893-7DBA-450F-AD88-707BFA0812A9}" destId="{2A4625C0-7CF2-42FB-ADE9-3B991D6A9D74}" srcOrd="0" destOrd="0" presId="urn:microsoft.com/office/officeart/2005/8/layout/default"/>
    <dgm:cxn modelId="{A76331BE-AD7C-4E6A-B09A-C934B1F4B02B}" type="presOf" srcId="{9BC17B2C-3795-4728-916D-EC42420CA164}" destId="{7C38A57F-ADBD-4A2C-8117-D53E115680E3}" srcOrd="0" destOrd="0" presId="urn:microsoft.com/office/officeart/2005/8/layout/default"/>
    <dgm:cxn modelId="{5DB636E5-B90E-4B9C-8B99-E6184E9FA884}" type="presOf" srcId="{CD54E1C0-81F9-48D8-BB1D-20D787B60115}" destId="{83422FC3-2405-4354-9054-D896074CD365}" srcOrd="0" destOrd="0" presId="urn:microsoft.com/office/officeart/2005/8/layout/default"/>
    <dgm:cxn modelId="{48CDD5B3-DAB3-46B7-B194-7D769DF324F9}" type="presParOf" srcId="{F65A193A-B502-4A41-A6CB-A409E1517534}" destId="{83422FC3-2405-4354-9054-D896074CD365}" srcOrd="0" destOrd="0" presId="urn:microsoft.com/office/officeart/2005/8/layout/default"/>
    <dgm:cxn modelId="{CDDF3DBD-ABC9-48E6-9BF0-DB73E0F99B51}" type="presParOf" srcId="{F65A193A-B502-4A41-A6CB-A409E1517534}" destId="{9F724467-FD59-4CAF-917B-7EE5779CA75D}" srcOrd="1" destOrd="0" presId="urn:microsoft.com/office/officeart/2005/8/layout/default"/>
    <dgm:cxn modelId="{B15D0BCE-4BA1-4514-A533-68F85E8C0C28}" type="presParOf" srcId="{F65A193A-B502-4A41-A6CB-A409E1517534}" destId="{7C38A57F-ADBD-4A2C-8117-D53E115680E3}" srcOrd="2" destOrd="0" presId="urn:microsoft.com/office/officeart/2005/8/layout/default"/>
    <dgm:cxn modelId="{F569ED77-AC53-4A18-8345-B5FFCA2BE2B2}" type="presParOf" srcId="{F65A193A-B502-4A41-A6CB-A409E1517534}" destId="{6A44BEF4-DC7E-4B2D-AC35-A9DE228AE705}" srcOrd="3" destOrd="0" presId="urn:microsoft.com/office/officeart/2005/8/layout/default"/>
    <dgm:cxn modelId="{9222B2A7-9631-4579-B1A9-0E33378C62CD}" type="presParOf" srcId="{F65A193A-B502-4A41-A6CB-A409E1517534}" destId="{2A4625C0-7CF2-42FB-ADE9-3B991D6A9D74}" srcOrd="4" destOrd="0" presId="urn:microsoft.com/office/officeart/2005/8/layout/default"/>
    <dgm:cxn modelId="{9868BC3E-D53F-44C3-B5F7-3F8B1419EBD5}" type="presParOf" srcId="{F65A193A-B502-4A41-A6CB-A409E1517534}" destId="{DD83A1D7-52B3-49C8-9EBE-7AD2C500A1FC}" srcOrd="5" destOrd="0" presId="urn:microsoft.com/office/officeart/2005/8/layout/default"/>
    <dgm:cxn modelId="{60F5E5DC-9556-4889-8322-862EFE9EA423}" type="presParOf" srcId="{F65A193A-B502-4A41-A6CB-A409E1517534}" destId="{A639D930-BC11-4589-B785-9D542F9CB07C}" srcOrd="6" destOrd="0" presId="urn:microsoft.com/office/officeart/2005/8/layout/default"/>
    <dgm:cxn modelId="{4DAB24D0-C418-48F3-A30C-B3557CFCBBAD}" type="presParOf" srcId="{F65A193A-B502-4A41-A6CB-A409E1517534}" destId="{975EAB8E-D1C1-46AF-BA7C-EA112ED6C5F6}" srcOrd="7" destOrd="0" presId="urn:microsoft.com/office/officeart/2005/8/layout/default"/>
    <dgm:cxn modelId="{3BF91F00-964F-4487-93C0-DA47A9589DED}" type="presParOf" srcId="{F65A193A-B502-4A41-A6CB-A409E1517534}" destId="{CC452707-C28F-4DA9-BD69-35EECC09B91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22FC3-2405-4354-9054-D896074CD365}">
      <dsp:nvSpPr>
        <dsp:cNvPr id="0" name=""/>
        <dsp:cNvSpPr/>
      </dsp:nvSpPr>
      <dsp:spPr>
        <a:xfrm>
          <a:off x="0" y="39687"/>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a:cs typeface="Calibri"/>
            </a:rPr>
            <a:t>Read through a section of your reading or your notes without writing down anything. </a:t>
          </a:r>
          <a:endParaRPr lang="en-US" sz="2400" kern="1200" dirty="0">
            <a:latin typeface="Calibri"/>
            <a:cs typeface="Calibri"/>
          </a:endParaRPr>
        </a:p>
      </dsp:txBody>
      <dsp:txXfrm>
        <a:off x="0" y="39687"/>
        <a:ext cx="3286125" cy="1971675"/>
      </dsp:txXfrm>
    </dsp:sp>
    <dsp:sp modelId="{7C38A57F-ADBD-4A2C-8117-D53E115680E3}">
      <dsp:nvSpPr>
        <dsp:cNvPr id="0" name=""/>
        <dsp:cNvSpPr/>
      </dsp:nvSpPr>
      <dsp:spPr>
        <a:xfrm>
          <a:off x="3614737" y="39687"/>
          <a:ext cx="3286125" cy="1971675"/>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a:cs typeface="Calibri"/>
            </a:rPr>
            <a:t>Write down 3-5 key words that come to mind after reading (e.g., specific terms, a key finding). </a:t>
          </a:r>
          <a:endParaRPr lang="en-US" sz="2400" kern="1200" dirty="0">
            <a:latin typeface="Calibri"/>
            <a:cs typeface="Calibri"/>
          </a:endParaRPr>
        </a:p>
      </dsp:txBody>
      <dsp:txXfrm>
        <a:off x="3614737" y="39687"/>
        <a:ext cx="3286125" cy="1971675"/>
      </dsp:txXfrm>
    </dsp:sp>
    <dsp:sp modelId="{2A4625C0-7CF2-42FB-ADE9-3B991D6A9D74}">
      <dsp:nvSpPr>
        <dsp:cNvPr id="0" name=""/>
        <dsp:cNvSpPr/>
      </dsp:nvSpPr>
      <dsp:spPr>
        <a:xfrm>
          <a:off x="7229475" y="39687"/>
          <a:ext cx="3286125" cy="1971675"/>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a:cs typeface="Calibri"/>
            </a:rPr>
            <a:t>Write your summary directly from these key words.</a:t>
          </a:r>
          <a:endParaRPr lang="en-US" sz="2400" kern="1200" dirty="0">
            <a:latin typeface="Calibri"/>
            <a:cs typeface="Calibri"/>
          </a:endParaRPr>
        </a:p>
      </dsp:txBody>
      <dsp:txXfrm>
        <a:off x="7229475" y="39687"/>
        <a:ext cx="3286125" cy="1971675"/>
      </dsp:txXfrm>
    </dsp:sp>
    <dsp:sp modelId="{A639D930-BC11-4589-B785-9D542F9CB07C}">
      <dsp:nvSpPr>
        <dsp:cNvPr id="0" name=""/>
        <dsp:cNvSpPr/>
      </dsp:nvSpPr>
      <dsp:spPr>
        <a:xfrm>
          <a:off x="1807368" y="2339975"/>
          <a:ext cx="3286125" cy="1971675"/>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a:cs typeface="Calibri"/>
            </a:rPr>
            <a:t>Keep asking yourself key questions before deciding what to write: is this what I need to know?  How will I use it?</a:t>
          </a:r>
          <a:endParaRPr lang="en-US" sz="2400" kern="1200" dirty="0">
            <a:latin typeface="Calibri"/>
            <a:cs typeface="Calibri"/>
          </a:endParaRPr>
        </a:p>
      </dsp:txBody>
      <dsp:txXfrm>
        <a:off x="1807368" y="2339975"/>
        <a:ext cx="3286125" cy="1971675"/>
      </dsp:txXfrm>
    </dsp:sp>
    <dsp:sp modelId="{CC452707-C28F-4DA9-BD69-35EECC09B918}">
      <dsp:nvSpPr>
        <dsp:cNvPr id="0" name=""/>
        <dsp:cNvSpPr/>
      </dsp:nvSpPr>
      <dsp:spPr>
        <a:xfrm>
          <a:off x="5422106" y="2339975"/>
          <a:ext cx="3286125" cy="1971675"/>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latin typeface="Calibri"/>
              <a:cs typeface="Calibri"/>
            </a:rPr>
            <a:t>Refer back to the original. You may need to add a little more detail.</a:t>
          </a:r>
          <a:endParaRPr lang="en-US" sz="2400" kern="1200">
            <a:latin typeface="Calibri"/>
            <a:cs typeface="Calibri"/>
          </a:endParaRPr>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0ECCD-1BB6-4B5F-B8F8-5B1107596BBD}" type="datetimeFigureOut">
              <a:rPr lang="en-GB" smtClean="0"/>
              <a:t>09/10/2022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BA110-94BB-4149-9843-7AE37D9F232A}" type="slidenum">
              <a:rPr lang="en-GB" smtClean="0"/>
              <a:t>‹#›</a:t>
            </a:fld>
            <a:endParaRPr lang="en-GB"/>
          </a:p>
        </p:txBody>
      </p:sp>
    </p:spTree>
    <p:extLst>
      <p:ext uri="{BB962C8B-B14F-4D97-AF65-F5344CB8AC3E}">
        <p14:creationId xmlns:p14="http://schemas.microsoft.com/office/powerpoint/2010/main" val="414158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BA110-94BB-4149-9843-7AE37D9F232A}" type="slidenum">
              <a:rPr lang="en-GB" smtClean="0"/>
              <a:t>1</a:t>
            </a:fld>
            <a:endParaRPr lang="en-GB"/>
          </a:p>
        </p:txBody>
      </p:sp>
    </p:spTree>
    <p:extLst>
      <p:ext uri="{BB962C8B-B14F-4D97-AF65-F5344CB8AC3E}">
        <p14:creationId xmlns:p14="http://schemas.microsoft.com/office/powerpoint/2010/main" val="942503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BA110-94BB-4149-9843-7AE37D9F23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280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BA110-94BB-4149-9843-7AE37D9F232A}" type="slidenum">
              <a:rPr lang="en-GB" smtClean="0"/>
              <a:t>12</a:t>
            </a:fld>
            <a:endParaRPr lang="en-GB"/>
          </a:p>
        </p:txBody>
      </p:sp>
    </p:spTree>
    <p:extLst>
      <p:ext uri="{BB962C8B-B14F-4D97-AF65-F5344CB8AC3E}">
        <p14:creationId xmlns:p14="http://schemas.microsoft.com/office/powerpoint/2010/main" val="3407987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BA110-94BB-4149-9843-7AE37D9F232A}" type="slidenum">
              <a:rPr lang="en-GB" smtClean="0"/>
              <a:t>13</a:t>
            </a:fld>
            <a:endParaRPr lang="en-GB"/>
          </a:p>
        </p:txBody>
      </p:sp>
    </p:spTree>
    <p:extLst>
      <p:ext uri="{BB962C8B-B14F-4D97-AF65-F5344CB8AC3E}">
        <p14:creationId xmlns:p14="http://schemas.microsoft.com/office/powerpoint/2010/main" val="57756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BA110-94BB-4149-9843-7AE37D9F232A}" type="slidenum">
              <a:rPr lang="en-GB" smtClean="0"/>
              <a:t>2</a:t>
            </a:fld>
            <a:endParaRPr lang="en-GB"/>
          </a:p>
        </p:txBody>
      </p:sp>
    </p:spTree>
    <p:extLst>
      <p:ext uri="{BB962C8B-B14F-4D97-AF65-F5344CB8AC3E}">
        <p14:creationId xmlns:p14="http://schemas.microsoft.com/office/powerpoint/2010/main" val="143099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BA110-94BB-4149-9843-7AE37D9F232A}" type="slidenum">
              <a:rPr lang="en-GB" smtClean="0"/>
              <a:t>3</a:t>
            </a:fld>
            <a:endParaRPr lang="en-GB"/>
          </a:p>
        </p:txBody>
      </p:sp>
    </p:spTree>
    <p:extLst>
      <p:ext uri="{BB962C8B-B14F-4D97-AF65-F5344CB8AC3E}">
        <p14:creationId xmlns:p14="http://schemas.microsoft.com/office/powerpoint/2010/main" val="180041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BA110-94BB-4149-9843-7AE37D9F232A}" type="slidenum">
              <a:rPr lang="en-GB" smtClean="0"/>
              <a:t>4</a:t>
            </a:fld>
            <a:endParaRPr lang="en-GB"/>
          </a:p>
        </p:txBody>
      </p:sp>
    </p:spTree>
    <p:extLst>
      <p:ext uri="{BB962C8B-B14F-4D97-AF65-F5344CB8AC3E}">
        <p14:creationId xmlns:p14="http://schemas.microsoft.com/office/powerpoint/2010/main" val="469445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3F4E9-AC18-4E3C-93D6-23D3D7ECCB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15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BA110-94BB-4149-9843-7AE37D9F232A}" type="slidenum">
              <a:rPr lang="en-GB" smtClean="0"/>
              <a:t>6</a:t>
            </a:fld>
            <a:endParaRPr lang="en-GB"/>
          </a:p>
        </p:txBody>
      </p:sp>
    </p:spTree>
    <p:extLst>
      <p:ext uri="{BB962C8B-B14F-4D97-AF65-F5344CB8AC3E}">
        <p14:creationId xmlns:p14="http://schemas.microsoft.com/office/powerpoint/2010/main" val="1580712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BA110-94BB-4149-9843-7AE37D9F232A}" type="slidenum">
              <a:rPr lang="en-GB" smtClean="0"/>
              <a:t>7</a:t>
            </a:fld>
            <a:endParaRPr lang="en-GB"/>
          </a:p>
        </p:txBody>
      </p:sp>
    </p:spTree>
    <p:extLst>
      <p:ext uri="{BB962C8B-B14F-4D97-AF65-F5344CB8AC3E}">
        <p14:creationId xmlns:p14="http://schemas.microsoft.com/office/powerpoint/2010/main" val="320606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BA110-94BB-4149-9843-7AE37D9F23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99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BA110-94BB-4149-9843-7AE37D9F23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144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703625-3F3A-4346-BD53-5593198A4B12}"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A5FDC-1016-4C72-AAFA-CD52B05873E5}" type="slidenum">
              <a:rPr lang="en-GB" smtClean="0"/>
              <a:t>‹#›</a:t>
            </a:fld>
            <a:endParaRPr lang="en-GB"/>
          </a:p>
        </p:txBody>
      </p:sp>
    </p:spTree>
    <p:extLst>
      <p:ext uri="{BB962C8B-B14F-4D97-AF65-F5344CB8AC3E}">
        <p14:creationId xmlns:p14="http://schemas.microsoft.com/office/powerpoint/2010/main" val="406733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703625-3F3A-4346-BD53-5593198A4B12}"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A5FDC-1016-4C72-AAFA-CD52B05873E5}" type="slidenum">
              <a:rPr lang="en-GB" smtClean="0"/>
              <a:t>‹#›</a:t>
            </a:fld>
            <a:endParaRPr lang="en-GB"/>
          </a:p>
        </p:txBody>
      </p:sp>
    </p:spTree>
    <p:extLst>
      <p:ext uri="{BB962C8B-B14F-4D97-AF65-F5344CB8AC3E}">
        <p14:creationId xmlns:p14="http://schemas.microsoft.com/office/powerpoint/2010/main" val="71251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703625-3F3A-4346-BD53-5593198A4B12}"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A5FDC-1016-4C72-AAFA-CD52B05873E5}" type="slidenum">
              <a:rPr lang="en-GB" smtClean="0"/>
              <a:t>‹#›</a:t>
            </a:fld>
            <a:endParaRPr lang="en-GB"/>
          </a:p>
        </p:txBody>
      </p:sp>
    </p:spTree>
    <p:extLst>
      <p:ext uri="{BB962C8B-B14F-4D97-AF65-F5344CB8AC3E}">
        <p14:creationId xmlns:p14="http://schemas.microsoft.com/office/powerpoint/2010/main" val="2236219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BA0C9B-2AA8-40F4-972D-99BB2ABBE135}"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DB584F-DB50-4FE6-B5DF-82050EBCF8D2}" type="slidenum">
              <a:rPr lang="en-GB" smtClean="0"/>
              <a:t>‹#›</a:t>
            </a:fld>
            <a:endParaRPr lang="en-GB"/>
          </a:p>
        </p:txBody>
      </p:sp>
    </p:spTree>
    <p:extLst>
      <p:ext uri="{BB962C8B-B14F-4D97-AF65-F5344CB8AC3E}">
        <p14:creationId xmlns:p14="http://schemas.microsoft.com/office/powerpoint/2010/main" val="16196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BA0C9B-2AA8-40F4-972D-99BB2ABBE135}"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DB584F-DB50-4FE6-B5DF-82050EBCF8D2}" type="slidenum">
              <a:rPr lang="en-GB" smtClean="0"/>
              <a:t>‹#›</a:t>
            </a:fld>
            <a:endParaRPr lang="en-GB"/>
          </a:p>
        </p:txBody>
      </p:sp>
    </p:spTree>
    <p:extLst>
      <p:ext uri="{BB962C8B-B14F-4D97-AF65-F5344CB8AC3E}">
        <p14:creationId xmlns:p14="http://schemas.microsoft.com/office/powerpoint/2010/main" val="2221739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BA0C9B-2AA8-40F4-972D-99BB2ABBE135}"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DB584F-DB50-4FE6-B5DF-82050EBCF8D2}" type="slidenum">
              <a:rPr lang="en-GB" smtClean="0"/>
              <a:t>‹#›</a:t>
            </a:fld>
            <a:endParaRPr lang="en-GB"/>
          </a:p>
        </p:txBody>
      </p:sp>
    </p:spTree>
    <p:extLst>
      <p:ext uri="{BB962C8B-B14F-4D97-AF65-F5344CB8AC3E}">
        <p14:creationId xmlns:p14="http://schemas.microsoft.com/office/powerpoint/2010/main" val="241877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BA0C9B-2AA8-40F4-972D-99BB2ABBE135}"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DB584F-DB50-4FE6-B5DF-82050EBCF8D2}" type="slidenum">
              <a:rPr lang="en-GB" smtClean="0"/>
              <a:t>‹#›</a:t>
            </a:fld>
            <a:endParaRPr lang="en-GB"/>
          </a:p>
        </p:txBody>
      </p:sp>
    </p:spTree>
    <p:extLst>
      <p:ext uri="{BB962C8B-B14F-4D97-AF65-F5344CB8AC3E}">
        <p14:creationId xmlns:p14="http://schemas.microsoft.com/office/powerpoint/2010/main" val="1561339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BA0C9B-2AA8-40F4-972D-99BB2ABBE135}" type="datetimeFigureOut">
              <a:rPr lang="en-GB" smtClean="0"/>
              <a:t>09/10/2022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DB584F-DB50-4FE6-B5DF-82050EBCF8D2}" type="slidenum">
              <a:rPr lang="en-GB" smtClean="0"/>
              <a:t>‹#›</a:t>
            </a:fld>
            <a:endParaRPr lang="en-GB"/>
          </a:p>
        </p:txBody>
      </p:sp>
    </p:spTree>
    <p:extLst>
      <p:ext uri="{BB962C8B-B14F-4D97-AF65-F5344CB8AC3E}">
        <p14:creationId xmlns:p14="http://schemas.microsoft.com/office/powerpoint/2010/main" val="1034008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BA0C9B-2AA8-40F4-972D-99BB2ABBE135}" type="datetimeFigureOut">
              <a:rPr lang="en-GB" smtClean="0"/>
              <a:t>09/10/2022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DB584F-DB50-4FE6-B5DF-82050EBCF8D2}" type="slidenum">
              <a:rPr lang="en-GB" smtClean="0"/>
              <a:t>‹#›</a:t>
            </a:fld>
            <a:endParaRPr lang="en-GB"/>
          </a:p>
        </p:txBody>
      </p:sp>
    </p:spTree>
    <p:extLst>
      <p:ext uri="{BB962C8B-B14F-4D97-AF65-F5344CB8AC3E}">
        <p14:creationId xmlns:p14="http://schemas.microsoft.com/office/powerpoint/2010/main" val="3351544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A0C9B-2AA8-40F4-972D-99BB2ABBE135}" type="datetimeFigureOut">
              <a:rPr lang="en-GB" smtClean="0"/>
              <a:t>09/10/2022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DB584F-DB50-4FE6-B5DF-82050EBCF8D2}" type="slidenum">
              <a:rPr lang="en-GB" smtClean="0"/>
              <a:t>‹#›</a:t>
            </a:fld>
            <a:endParaRPr lang="en-GB"/>
          </a:p>
        </p:txBody>
      </p:sp>
    </p:spTree>
    <p:extLst>
      <p:ext uri="{BB962C8B-B14F-4D97-AF65-F5344CB8AC3E}">
        <p14:creationId xmlns:p14="http://schemas.microsoft.com/office/powerpoint/2010/main" val="3530799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BA0C9B-2AA8-40F4-972D-99BB2ABBE135}"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DB584F-DB50-4FE6-B5DF-82050EBCF8D2}" type="slidenum">
              <a:rPr lang="en-GB" smtClean="0"/>
              <a:t>‹#›</a:t>
            </a:fld>
            <a:endParaRPr lang="en-GB"/>
          </a:p>
        </p:txBody>
      </p:sp>
    </p:spTree>
    <p:extLst>
      <p:ext uri="{BB962C8B-B14F-4D97-AF65-F5344CB8AC3E}">
        <p14:creationId xmlns:p14="http://schemas.microsoft.com/office/powerpoint/2010/main" val="2610635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703625-3F3A-4346-BD53-5593198A4B12}"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A5FDC-1016-4C72-AAFA-CD52B05873E5}" type="slidenum">
              <a:rPr lang="en-GB" smtClean="0"/>
              <a:t>‹#›</a:t>
            </a:fld>
            <a:endParaRPr lang="en-GB"/>
          </a:p>
        </p:txBody>
      </p:sp>
    </p:spTree>
    <p:extLst>
      <p:ext uri="{BB962C8B-B14F-4D97-AF65-F5344CB8AC3E}">
        <p14:creationId xmlns:p14="http://schemas.microsoft.com/office/powerpoint/2010/main" val="524670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BA0C9B-2AA8-40F4-972D-99BB2ABBE135}"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DB584F-DB50-4FE6-B5DF-82050EBCF8D2}" type="slidenum">
              <a:rPr lang="en-GB" smtClean="0"/>
              <a:t>‹#›</a:t>
            </a:fld>
            <a:endParaRPr lang="en-GB"/>
          </a:p>
        </p:txBody>
      </p:sp>
    </p:spTree>
    <p:extLst>
      <p:ext uri="{BB962C8B-B14F-4D97-AF65-F5344CB8AC3E}">
        <p14:creationId xmlns:p14="http://schemas.microsoft.com/office/powerpoint/2010/main" val="1439306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BA0C9B-2AA8-40F4-972D-99BB2ABBE135}"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DB584F-DB50-4FE6-B5DF-82050EBCF8D2}" type="slidenum">
              <a:rPr lang="en-GB" smtClean="0"/>
              <a:t>‹#›</a:t>
            </a:fld>
            <a:endParaRPr lang="en-GB"/>
          </a:p>
        </p:txBody>
      </p:sp>
    </p:spTree>
    <p:extLst>
      <p:ext uri="{BB962C8B-B14F-4D97-AF65-F5344CB8AC3E}">
        <p14:creationId xmlns:p14="http://schemas.microsoft.com/office/powerpoint/2010/main" val="1356065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BA0C9B-2AA8-40F4-972D-99BB2ABBE135}"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DB584F-DB50-4FE6-B5DF-82050EBCF8D2}" type="slidenum">
              <a:rPr lang="en-GB" smtClean="0"/>
              <a:t>‹#›</a:t>
            </a:fld>
            <a:endParaRPr lang="en-GB"/>
          </a:p>
        </p:txBody>
      </p:sp>
    </p:spTree>
    <p:extLst>
      <p:ext uri="{BB962C8B-B14F-4D97-AF65-F5344CB8AC3E}">
        <p14:creationId xmlns:p14="http://schemas.microsoft.com/office/powerpoint/2010/main" val="349593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703625-3F3A-4346-BD53-5593198A4B12}"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A5FDC-1016-4C72-AAFA-CD52B05873E5}" type="slidenum">
              <a:rPr lang="en-GB" smtClean="0"/>
              <a:t>‹#›</a:t>
            </a:fld>
            <a:endParaRPr lang="en-GB"/>
          </a:p>
        </p:txBody>
      </p:sp>
    </p:spTree>
    <p:extLst>
      <p:ext uri="{BB962C8B-B14F-4D97-AF65-F5344CB8AC3E}">
        <p14:creationId xmlns:p14="http://schemas.microsoft.com/office/powerpoint/2010/main" val="203696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703625-3F3A-4346-BD53-5593198A4B12}"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4A5FDC-1016-4C72-AAFA-CD52B05873E5}" type="slidenum">
              <a:rPr lang="en-GB" smtClean="0"/>
              <a:t>‹#›</a:t>
            </a:fld>
            <a:endParaRPr lang="en-GB"/>
          </a:p>
        </p:txBody>
      </p:sp>
    </p:spTree>
    <p:extLst>
      <p:ext uri="{BB962C8B-B14F-4D97-AF65-F5344CB8AC3E}">
        <p14:creationId xmlns:p14="http://schemas.microsoft.com/office/powerpoint/2010/main" val="237121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703625-3F3A-4346-BD53-5593198A4B12}" type="datetimeFigureOut">
              <a:rPr lang="en-GB" smtClean="0"/>
              <a:t>09/10/2022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4A5FDC-1016-4C72-AAFA-CD52B05873E5}" type="slidenum">
              <a:rPr lang="en-GB" smtClean="0"/>
              <a:t>‹#›</a:t>
            </a:fld>
            <a:endParaRPr lang="en-GB"/>
          </a:p>
        </p:txBody>
      </p:sp>
    </p:spTree>
    <p:extLst>
      <p:ext uri="{BB962C8B-B14F-4D97-AF65-F5344CB8AC3E}">
        <p14:creationId xmlns:p14="http://schemas.microsoft.com/office/powerpoint/2010/main" val="29194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703625-3F3A-4346-BD53-5593198A4B12}" type="datetimeFigureOut">
              <a:rPr lang="en-GB" smtClean="0"/>
              <a:t>09/10/2022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4A5FDC-1016-4C72-AAFA-CD52B05873E5}" type="slidenum">
              <a:rPr lang="en-GB" smtClean="0"/>
              <a:t>‹#›</a:t>
            </a:fld>
            <a:endParaRPr lang="en-GB"/>
          </a:p>
        </p:txBody>
      </p:sp>
    </p:spTree>
    <p:extLst>
      <p:ext uri="{BB962C8B-B14F-4D97-AF65-F5344CB8AC3E}">
        <p14:creationId xmlns:p14="http://schemas.microsoft.com/office/powerpoint/2010/main" val="73049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03625-3F3A-4346-BD53-5593198A4B12}" type="datetimeFigureOut">
              <a:rPr lang="en-GB" smtClean="0"/>
              <a:t>09/10/2022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4A5FDC-1016-4C72-AAFA-CD52B05873E5}" type="slidenum">
              <a:rPr lang="en-GB" smtClean="0"/>
              <a:t>‹#›</a:t>
            </a:fld>
            <a:endParaRPr lang="en-GB"/>
          </a:p>
        </p:txBody>
      </p:sp>
    </p:spTree>
    <p:extLst>
      <p:ext uri="{BB962C8B-B14F-4D97-AF65-F5344CB8AC3E}">
        <p14:creationId xmlns:p14="http://schemas.microsoft.com/office/powerpoint/2010/main" val="291140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703625-3F3A-4346-BD53-5593198A4B12}"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4A5FDC-1016-4C72-AAFA-CD52B05873E5}" type="slidenum">
              <a:rPr lang="en-GB" smtClean="0"/>
              <a:t>‹#›</a:t>
            </a:fld>
            <a:endParaRPr lang="en-GB"/>
          </a:p>
        </p:txBody>
      </p:sp>
    </p:spTree>
    <p:extLst>
      <p:ext uri="{BB962C8B-B14F-4D97-AF65-F5344CB8AC3E}">
        <p14:creationId xmlns:p14="http://schemas.microsoft.com/office/powerpoint/2010/main" val="26701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703625-3F3A-4346-BD53-5593198A4B12}"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4A5FDC-1016-4C72-AAFA-CD52B05873E5}" type="slidenum">
              <a:rPr lang="en-GB" smtClean="0"/>
              <a:t>‹#›</a:t>
            </a:fld>
            <a:endParaRPr lang="en-GB"/>
          </a:p>
        </p:txBody>
      </p:sp>
    </p:spTree>
    <p:extLst>
      <p:ext uri="{BB962C8B-B14F-4D97-AF65-F5344CB8AC3E}">
        <p14:creationId xmlns:p14="http://schemas.microsoft.com/office/powerpoint/2010/main" val="266409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03625-3F3A-4346-BD53-5593198A4B12}" type="datetimeFigureOut">
              <a:rPr lang="en-GB" smtClean="0"/>
              <a:t>09/10/2022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A5FDC-1016-4C72-AAFA-CD52B05873E5}" type="slidenum">
              <a:rPr lang="en-GB" smtClean="0"/>
              <a:t>‹#›</a:t>
            </a:fld>
            <a:endParaRPr lang="en-GB"/>
          </a:p>
        </p:txBody>
      </p:sp>
    </p:spTree>
    <p:extLst>
      <p:ext uri="{BB962C8B-B14F-4D97-AF65-F5344CB8AC3E}">
        <p14:creationId xmlns:p14="http://schemas.microsoft.com/office/powerpoint/2010/main" val="517355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A0C9B-2AA8-40F4-972D-99BB2ABBE135}" type="datetimeFigureOut">
              <a:rPr lang="en-GB" smtClean="0"/>
              <a:t>09/10/2022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B584F-DB50-4FE6-B5DF-82050EBCF8D2}" type="slidenum">
              <a:rPr lang="en-GB" smtClean="0"/>
              <a:t>‹#›</a:t>
            </a:fld>
            <a:endParaRPr lang="en-GB"/>
          </a:p>
        </p:txBody>
      </p:sp>
    </p:spTree>
    <p:extLst>
      <p:ext uri="{BB962C8B-B14F-4D97-AF65-F5344CB8AC3E}">
        <p14:creationId xmlns:p14="http://schemas.microsoft.com/office/powerpoint/2010/main" val="3615711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ocumentcloud.adobe.com/link/review?uri=urn:aaid:scds:US:6f35bd4e-0366-4596-9feb-fcef1cc25053"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theconversation.com/how-racism-and-classism-affect-natural-ecosystems-14475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descr="A book open on grass&#10;&#10;Description automatically generated with low confidence">
            <a:extLst>
              <a:ext uri="{FF2B5EF4-FFF2-40B4-BE49-F238E27FC236}">
                <a16:creationId xmlns:a16="http://schemas.microsoft.com/office/drawing/2014/main" id="{25467F07-2C5C-9F9D-6196-B9EFE36115DE}"/>
              </a:ext>
            </a:extLst>
          </p:cNvPr>
          <p:cNvPicPr>
            <a:picLocks noChangeAspect="1"/>
          </p:cNvPicPr>
          <p:nvPr/>
        </p:nvPicPr>
        <p:blipFill rotWithShape="1">
          <a:blip r:embed="rId3">
            <a:extLst>
              <a:ext uri="{28A0092B-C50C-407E-A947-70E740481C1C}">
                <a14:useLocalDpi xmlns:a14="http://schemas.microsoft.com/office/drawing/2010/main" val="0"/>
              </a:ext>
            </a:extLst>
          </a:blip>
          <a:srcRect t="933" b="13515"/>
          <a:stretch/>
        </p:blipFill>
        <p:spPr>
          <a:xfrm>
            <a:off x="3049" y="0"/>
            <a:ext cx="12191977" cy="6858022"/>
          </a:xfrm>
          <a:prstGeom prst="rect">
            <a:avLst/>
          </a:prstGeom>
        </p:spPr>
      </p:pic>
      <p:sp>
        <p:nvSpPr>
          <p:cNvPr id="136" name="Rectangle 135">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1031" y="838920"/>
            <a:ext cx="5452529" cy="1770930"/>
          </a:xfrm>
        </p:spPr>
        <p:txBody>
          <a:bodyPr anchor="t">
            <a:normAutofit/>
          </a:bodyPr>
          <a:lstStyle/>
          <a:p>
            <a:pPr algn="l"/>
            <a:r>
              <a:rPr lang="en-GB" sz="5200" dirty="0">
                <a:solidFill>
                  <a:srgbClr val="FFFFFF"/>
                </a:solidFill>
              </a:rPr>
              <a:t>Summarising your Reading</a:t>
            </a:r>
          </a:p>
        </p:txBody>
      </p:sp>
      <p:sp>
        <p:nvSpPr>
          <p:cNvPr id="3" name="Subtitle 2"/>
          <p:cNvSpPr>
            <a:spLocks noGrp="1"/>
          </p:cNvSpPr>
          <p:nvPr>
            <p:ph type="subTitle" idx="1"/>
          </p:nvPr>
        </p:nvSpPr>
        <p:spPr>
          <a:xfrm>
            <a:off x="211031" y="4171950"/>
            <a:ext cx="4851450" cy="3114674"/>
          </a:xfrm>
        </p:spPr>
        <p:txBody>
          <a:bodyPr anchor="b">
            <a:normAutofit/>
          </a:bodyPr>
          <a:lstStyle/>
          <a:p>
            <a:pPr algn="l">
              <a:lnSpc>
                <a:spcPct val="107000"/>
              </a:lnSpc>
              <a:spcAft>
                <a:spcPts val="800"/>
              </a:spcAft>
            </a:pPr>
            <a:r>
              <a:rPr lang="en-GB" dirty="0">
                <a:solidFill>
                  <a:schemeClr val="bg1"/>
                </a:solidFill>
              </a:rPr>
              <a:t>Explain what summarising is </a:t>
            </a:r>
          </a:p>
          <a:p>
            <a:pPr algn="l">
              <a:lnSpc>
                <a:spcPct val="107000"/>
              </a:lnSpc>
              <a:spcAft>
                <a:spcPts val="800"/>
              </a:spcAft>
            </a:pPr>
            <a: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Analyse the relationship between active reading, summarising, and synthesising </a:t>
            </a:r>
          </a:p>
          <a:p>
            <a:pPr algn="l">
              <a:lnSpc>
                <a:spcPct val="107000"/>
              </a:lnSpc>
              <a:spcAft>
                <a:spcPts val="800"/>
              </a:spcAft>
            </a:pPr>
            <a: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Apply techniques to write a summary </a:t>
            </a:r>
          </a:p>
          <a:p>
            <a:pPr algn="l"/>
            <a:endParaRPr lang="en-GB" dirty="0">
              <a:solidFill>
                <a:srgbClr val="FFFFFF"/>
              </a:solidFill>
            </a:endParaRPr>
          </a:p>
        </p:txBody>
      </p:sp>
      <p:sp>
        <p:nvSpPr>
          <p:cNvPr id="138" name="Rectangle 137">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310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t="9771" b="9771"/>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749290" y="762000"/>
            <a:ext cx="3764826" cy="5132773"/>
          </a:xfrm>
        </p:spPr>
        <p:txBody>
          <a:bodyPr vert="horz" lIns="91440" tIns="45720" rIns="91440" bIns="45720" rtlCol="0">
            <a:normAutofit lnSpcReduction="10000"/>
          </a:bodyPr>
          <a:lstStyle/>
          <a:p>
            <a:pPr marL="0" indent="0">
              <a:buNone/>
            </a:pPr>
            <a:r>
              <a:rPr lang="en-US" sz="2400" dirty="0"/>
              <a:t>It needed </a:t>
            </a:r>
            <a:r>
              <a:rPr lang="en-US" sz="2400" b="1" dirty="0"/>
              <a:t>synthesis</a:t>
            </a:r>
            <a:br>
              <a:rPr lang="en-US" sz="2400" dirty="0"/>
            </a:br>
            <a:br>
              <a:rPr lang="en-US" sz="2400" dirty="0"/>
            </a:br>
            <a:r>
              <a:rPr lang="en-US" sz="2400" b="1" dirty="0"/>
              <a:t>Compare and contrast</a:t>
            </a:r>
            <a:r>
              <a:rPr lang="en-US" sz="2400" dirty="0"/>
              <a:t> your reading before you use your summaries in your writing.</a:t>
            </a:r>
            <a:br>
              <a:rPr lang="en-US" sz="2400" dirty="0"/>
            </a:br>
            <a:br>
              <a:rPr lang="en-US" sz="2400" dirty="0"/>
            </a:br>
            <a:r>
              <a:rPr lang="en-US" sz="2400" dirty="0"/>
              <a:t>Are there any similarities or differences?</a:t>
            </a:r>
          </a:p>
          <a:p>
            <a:endParaRPr lang="en-US" sz="2400" dirty="0"/>
          </a:p>
          <a:p>
            <a:pPr marL="0" indent="0">
              <a:buNone/>
            </a:pPr>
            <a:r>
              <a:rPr lang="en-US" sz="2400" dirty="0"/>
              <a:t>Do your authors agree or disagree?</a:t>
            </a:r>
          </a:p>
          <a:p>
            <a:endParaRPr lang="en-US" sz="2400" dirty="0"/>
          </a:p>
          <a:p>
            <a:pPr marL="0" indent="0">
              <a:buNone/>
            </a:pPr>
            <a:r>
              <a:rPr lang="en-US" sz="2400" dirty="0"/>
              <a:t>Are there any themes or trends?</a:t>
            </a:r>
            <a:endParaRPr lang="en-GB" sz="2400" b="1" dirty="0">
              <a:cs typeface="Calibri"/>
            </a:endParaRPr>
          </a:p>
        </p:txBody>
      </p:sp>
    </p:spTree>
    <p:extLst>
      <p:ext uri="{BB962C8B-B14F-4D97-AF65-F5344CB8AC3E}">
        <p14:creationId xmlns:p14="http://schemas.microsoft.com/office/powerpoint/2010/main" val="185254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58F1-BC2E-4772-A384-6DA6EF8FF75C}"/>
              </a:ext>
            </a:extLst>
          </p:cNvPr>
          <p:cNvSpPr>
            <a:spLocks noGrp="1"/>
          </p:cNvSpPr>
          <p:nvPr>
            <p:ph type="title"/>
          </p:nvPr>
        </p:nvSpPr>
        <p:spPr>
          <a:xfrm>
            <a:off x="600075" y="365126"/>
            <a:ext cx="10753725" cy="1035050"/>
          </a:xfrm>
        </p:spPr>
        <p:txBody>
          <a:bodyPr>
            <a:noAutofit/>
          </a:bodyPr>
          <a:lstStyle/>
          <a:p>
            <a:r>
              <a:rPr lang="en-US" sz="3600" kern="1200" dirty="0">
                <a:solidFill>
                  <a:schemeClr val="tx1"/>
                </a:solidFill>
                <a:ea typeface="+mj-ea"/>
                <a:cs typeface="+mj-cs"/>
              </a:rPr>
              <a:t>Using something like this as you read can help develop your synthesis as you </a:t>
            </a:r>
            <a:r>
              <a:rPr lang="en-US" sz="3600" kern="1200" dirty="0" err="1">
                <a:solidFill>
                  <a:schemeClr val="tx1"/>
                </a:solidFill>
                <a:ea typeface="+mj-ea"/>
                <a:cs typeface="+mj-cs"/>
              </a:rPr>
              <a:t>summarise</a:t>
            </a:r>
            <a:r>
              <a:rPr lang="en-US" sz="3600" dirty="0">
                <a:solidFill>
                  <a:schemeClr val="tx1"/>
                </a:solidFill>
                <a:latin typeface="+mj-lt"/>
                <a:ea typeface="+mj-ea"/>
                <a:cs typeface="+mj-cs"/>
              </a:rPr>
              <a:t> </a:t>
            </a:r>
            <a:endParaRPr lang="en-GB" sz="3600" dirty="0"/>
          </a:p>
        </p:txBody>
      </p:sp>
      <p:sp>
        <p:nvSpPr>
          <p:cNvPr id="7" name="Content Placeholder 6">
            <a:extLst>
              <a:ext uri="{FF2B5EF4-FFF2-40B4-BE49-F238E27FC236}">
                <a16:creationId xmlns:a16="http://schemas.microsoft.com/office/drawing/2014/main" id="{F40DE91D-C3FE-43D9-AC3D-BE7CAD51DC1C}"/>
              </a:ext>
            </a:extLst>
          </p:cNvPr>
          <p:cNvSpPr>
            <a:spLocks noGrp="1"/>
          </p:cNvSpPr>
          <p:nvPr>
            <p:ph idx="1"/>
          </p:nvPr>
        </p:nvSpPr>
        <p:spPr/>
        <p:txBody>
          <a:bodyPr/>
          <a:lstStyle/>
          <a:p>
            <a:endParaRPr lang="en-GB" dirty="0"/>
          </a:p>
        </p:txBody>
      </p:sp>
      <p:graphicFrame>
        <p:nvGraphicFramePr>
          <p:cNvPr id="8" name="Table 8">
            <a:extLst>
              <a:ext uri="{FF2B5EF4-FFF2-40B4-BE49-F238E27FC236}">
                <a16:creationId xmlns:a16="http://schemas.microsoft.com/office/drawing/2014/main" id="{90B6D6E8-96FC-48CD-825C-DDB0EE48BA98}"/>
              </a:ext>
            </a:extLst>
          </p:cNvPr>
          <p:cNvGraphicFramePr>
            <a:graphicFrameLocks noGrp="1"/>
          </p:cNvGraphicFramePr>
          <p:nvPr>
            <p:extLst>
              <p:ext uri="{D42A27DB-BD31-4B8C-83A1-F6EECF244321}">
                <p14:modId xmlns:p14="http://schemas.microsoft.com/office/powerpoint/2010/main" val="105504175"/>
              </p:ext>
            </p:extLst>
          </p:nvPr>
        </p:nvGraphicFramePr>
        <p:xfrm>
          <a:off x="761999" y="1825625"/>
          <a:ext cx="10658475" cy="4351338"/>
        </p:xfrm>
        <a:graphic>
          <a:graphicData uri="http://schemas.openxmlformats.org/drawingml/2006/table">
            <a:tbl>
              <a:tblPr firstRow="1" bandRow="1">
                <a:tableStyleId>{93296810-A885-4BE3-A3E7-6D5BEEA58F35}</a:tableStyleId>
              </a:tblPr>
              <a:tblGrid>
                <a:gridCol w="2131695">
                  <a:extLst>
                    <a:ext uri="{9D8B030D-6E8A-4147-A177-3AD203B41FA5}">
                      <a16:colId xmlns:a16="http://schemas.microsoft.com/office/drawing/2014/main" val="523149801"/>
                    </a:ext>
                  </a:extLst>
                </a:gridCol>
                <a:gridCol w="2131695">
                  <a:extLst>
                    <a:ext uri="{9D8B030D-6E8A-4147-A177-3AD203B41FA5}">
                      <a16:colId xmlns:a16="http://schemas.microsoft.com/office/drawing/2014/main" val="3211187728"/>
                    </a:ext>
                  </a:extLst>
                </a:gridCol>
                <a:gridCol w="2131695">
                  <a:extLst>
                    <a:ext uri="{9D8B030D-6E8A-4147-A177-3AD203B41FA5}">
                      <a16:colId xmlns:a16="http://schemas.microsoft.com/office/drawing/2014/main" val="2144490161"/>
                    </a:ext>
                  </a:extLst>
                </a:gridCol>
                <a:gridCol w="2131695">
                  <a:extLst>
                    <a:ext uri="{9D8B030D-6E8A-4147-A177-3AD203B41FA5}">
                      <a16:colId xmlns:a16="http://schemas.microsoft.com/office/drawing/2014/main" val="776780471"/>
                    </a:ext>
                  </a:extLst>
                </a:gridCol>
                <a:gridCol w="2131695">
                  <a:extLst>
                    <a:ext uri="{9D8B030D-6E8A-4147-A177-3AD203B41FA5}">
                      <a16:colId xmlns:a16="http://schemas.microsoft.com/office/drawing/2014/main" val="4077433338"/>
                    </a:ext>
                  </a:extLst>
                </a:gridCol>
              </a:tblGrid>
              <a:tr h="1663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dirty="0">
                          <a:solidFill>
                            <a:srgbClr val="FFFFFF"/>
                          </a:solidFill>
                          <a:effectLst/>
                          <a:latin typeface="Calibri" panose="020F0502020204030204" pitchFamily="34" charset="0"/>
                        </a:rPr>
                        <a:t>Reference</a:t>
                      </a:r>
                      <a:endParaRPr lang="en-GB" sz="2400" b="0" i="0" u="none" strike="noStrike" dirty="0">
                        <a:effectLst/>
                        <a:latin typeface="Arial" panose="020B0604020202020204" pitchFamily="34" charset="0"/>
                      </a:endParaRPr>
                    </a:p>
                    <a:p>
                      <a:endParaRPr lang="en-GB"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dirty="0">
                          <a:solidFill>
                            <a:srgbClr val="FFFFFF"/>
                          </a:solidFill>
                          <a:effectLst/>
                          <a:latin typeface="Calibri" panose="020F0502020204030204" pitchFamily="34" charset="0"/>
                        </a:rPr>
                        <a:t>Main idea</a:t>
                      </a:r>
                      <a:endParaRPr lang="en-GB" sz="2400" b="0" i="0" u="none" strike="noStrike" dirty="0">
                        <a:effectLst/>
                        <a:latin typeface="Arial" panose="020B0604020202020204" pitchFamily="34" charset="0"/>
                      </a:endParaRPr>
                    </a:p>
                    <a:p>
                      <a:endParaRPr lang="en-GB" sz="2400" dirty="0"/>
                    </a:p>
                  </a:txBody>
                  <a:tcPr/>
                </a:tc>
                <a:tc>
                  <a:txBody>
                    <a:bodyPr/>
                    <a:lstStyle/>
                    <a:p>
                      <a:r>
                        <a:rPr lang="en-GB" sz="2400" dirty="0"/>
                        <a:t>Key evidence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dirty="0">
                          <a:solidFill>
                            <a:srgbClr val="FFFFFF"/>
                          </a:solidFill>
                          <a:effectLst/>
                          <a:latin typeface="Calibri" panose="020F0502020204030204" pitchFamily="34" charset="0"/>
                        </a:rPr>
                        <a:t>Strength/Weakness</a:t>
                      </a:r>
                      <a:endParaRPr lang="en-GB" sz="2400" b="0" i="0" u="none" strike="noStrike" dirty="0">
                        <a:effectLst/>
                        <a:latin typeface="Arial" panose="020B0604020202020204" pitchFamily="34" charset="0"/>
                      </a:endParaRPr>
                    </a:p>
                    <a:p>
                      <a:endParaRPr lang="en-GB"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dirty="0">
                          <a:solidFill>
                            <a:srgbClr val="FFFFFF"/>
                          </a:solidFill>
                          <a:effectLst/>
                          <a:latin typeface="Calibri" panose="020F0502020204030204" pitchFamily="34" charset="0"/>
                        </a:rPr>
                        <a:t>How to use it</a:t>
                      </a:r>
                      <a:endParaRPr lang="en-GB" sz="2400" b="0" i="0" u="none" strike="noStrike" dirty="0">
                        <a:effectLst/>
                        <a:latin typeface="Arial" panose="020B0604020202020204" pitchFamily="34" charset="0"/>
                      </a:endParaRPr>
                    </a:p>
                    <a:p>
                      <a:endParaRPr lang="en-GB" sz="2400" dirty="0"/>
                    </a:p>
                  </a:txBody>
                  <a:tcPr/>
                </a:tc>
                <a:extLst>
                  <a:ext uri="{0D108BD9-81ED-4DB2-BD59-A6C34878D82A}">
                    <a16:rowId xmlns:a16="http://schemas.microsoft.com/office/drawing/2014/main" val="1418154339"/>
                  </a:ext>
                </a:extLst>
              </a:tr>
              <a:tr h="2687591">
                <a:tc>
                  <a:txBody>
                    <a:bodyPr/>
                    <a:lstStyle/>
                    <a:p>
                      <a:endParaRPr lang="en-GB" sz="2400"/>
                    </a:p>
                  </a:txBody>
                  <a:tcPr/>
                </a:tc>
                <a:tc>
                  <a:txBody>
                    <a:bodyPr/>
                    <a:lstStyle/>
                    <a:p>
                      <a:endParaRPr lang="en-GB" sz="2400"/>
                    </a:p>
                  </a:txBody>
                  <a:tcPr/>
                </a:tc>
                <a:tc>
                  <a:txBody>
                    <a:bodyPr/>
                    <a:lstStyle/>
                    <a:p>
                      <a:endParaRPr lang="en-GB" sz="2400"/>
                    </a:p>
                  </a:txBody>
                  <a:tcPr/>
                </a:tc>
                <a:tc>
                  <a:txBody>
                    <a:bodyPr/>
                    <a:lstStyle/>
                    <a:p>
                      <a:endParaRPr lang="en-GB" sz="2400"/>
                    </a:p>
                  </a:txBody>
                  <a:tcPr/>
                </a:tc>
                <a:tc>
                  <a:txBody>
                    <a:bodyPr/>
                    <a:lstStyle/>
                    <a:p>
                      <a:r>
                        <a:rPr lang="en-GB" sz="2400" dirty="0"/>
                        <a:t>Agrees with…</a:t>
                      </a:r>
                    </a:p>
                    <a:p>
                      <a:endParaRPr lang="en-GB" sz="2400" dirty="0"/>
                    </a:p>
                    <a:p>
                      <a:r>
                        <a:rPr lang="en-GB" sz="2400" dirty="0"/>
                        <a:t>Contrasts with…</a:t>
                      </a:r>
                    </a:p>
                  </a:txBody>
                  <a:tcPr/>
                </a:tc>
                <a:extLst>
                  <a:ext uri="{0D108BD9-81ED-4DB2-BD59-A6C34878D82A}">
                    <a16:rowId xmlns:a16="http://schemas.microsoft.com/office/drawing/2014/main" val="2508192733"/>
                  </a:ext>
                </a:extLst>
              </a:tr>
            </a:tbl>
          </a:graphicData>
        </a:graphic>
      </p:graphicFrame>
    </p:spTree>
    <p:extLst>
      <p:ext uri="{BB962C8B-B14F-4D97-AF65-F5344CB8AC3E}">
        <p14:creationId xmlns:p14="http://schemas.microsoft.com/office/powerpoint/2010/main" val="3876662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23" y="227560"/>
            <a:ext cx="11425954" cy="1151789"/>
          </a:xfrm>
        </p:spPr>
        <p:txBody>
          <a:bodyPr>
            <a:noAutofit/>
          </a:bodyPr>
          <a:lstStyle/>
          <a:p>
            <a:r>
              <a:rPr lang="en-GB" sz="3200" dirty="0">
                <a:solidFill>
                  <a:schemeClr val="accent5">
                    <a:lumMod val="75000"/>
                  </a:schemeClr>
                </a:solidFill>
                <a:latin typeface="+mn-lt"/>
              </a:rPr>
              <a:t>But good summaries are the basis of any synthesis. So, which is the best summary of this passage from the same article and why? </a:t>
            </a:r>
          </a:p>
        </p:txBody>
      </p:sp>
      <p:sp>
        <p:nvSpPr>
          <p:cNvPr id="3" name="Content Placeholder 2"/>
          <p:cNvSpPr>
            <a:spLocks noGrp="1"/>
          </p:cNvSpPr>
          <p:nvPr>
            <p:ph idx="1"/>
          </p:nvPr>
        </p:nvSpPr>
        <p:spPr>
          <a:xfrm>
            <a:off x="280262" y="1553123"/>
            <a:ext cx="5981054" cy="4351338"/>
          </a:xfrm>
        </p:spPr>
        <p:txBody>
          <a:bodyPr>
            <a:normAutofit lnSpcReduction="10000"/>
          </a:bodyPr>
          <a:lstStyle/>
          <a:p>
            <a:pPr marL="0" indent="0" fontAlgn="base">
              <a:buNone/>
            </a:pPr>
            <a:r>
              <a:rPr lang="en-GB" sz="2400" dirty="0"/>
              <a:t>Social inequality also affects biodiversity in less obvious ways. For example, unequal distribution of natural habitats could have important effects on the relationship between humans and their natural surroundings. This can mean missing out on beneficial interactions with a rich consortium of microbes or the psychologically restorative properties of being out in nature. It could also affect actions such as lobbying for species conservation, recycling, or wildlife-friendly planting. Indeed, social inequality risks the next generation of biodiversity protectors.</a:t>
            </a:r>
          </a:p>
        </p:txBody>
      </p:sp>
      <p:sp>
        <p:nvSpPr>
          <p:cNvPr id="5" name="TextBox 4"/>
          <p:cNvSpPr txBox="1"/>
          <p:nvPr/>
        </p:nvSpPr>
        <p:spPr>
          <a:xfrm>
            <a:off x="6501539" y="1472340"/>
            <a:ext cx="5307438" cy="1938992"/>
          </a:xfrm>
          <a:prstGeom prst="rect">
            <a:avLst/>
          </a:prstGeom>
          <a:solidFill>
            <a:schemeClr val="accent1">
              <a:lumMod val="60000"/>
              <a:lumOff val="40000"/>
            </a:schemeClr>
          </a:solidFill>
        </p:spPr>
        <p:txBody>
          <a:bodyPr wrap="square" rtlCol="0">
            <a:spAutoFit/>
          </a:bodyPr>
          <a:lstStyle/>
          <a:p>
            <a:r>
              <a:rPr lang="en-GB" sz="2400" dirty="0"/>
              <a:t>The future of biodiversity is threatened by unequal access to nature because it limits the positive experiences with nature that could stimulate the desire to protect it (Robinson, 2020). </a:t>
            </a:r>
          </a:p>
        </p:txBody>
      </p:sp>
      <p:sp>
        <p:nvSpPr>
          <p:cNvPr id="6" name="TextBox 5"/>
          <p:cNvSpPr txBox="1"/>
          <p:nvPr/>
        </p:nvSpPr>
        <p:spPr>
          <a:xfrm>
            <a:off x="6493791" y="3596137"/>
            <a:ext cx="5315186" cy="1938992"/>
          </a:xfrm>
          <a:prstGeom prst="rect">
            <a:avLst/>
          </a:prstGeom>
          <a:solidFill>
            <a:schemeClr val="accent6">
              <a:lumMod val="60000"/>
              <a:lumOff val="40000"/>
            </a:schemeClr>
          </a:solidFill>
        </p:spPr>
        <p:txBody>
          <a:bodyPr wrap="square" rtlCol="0">
            <a:spAutoFit/>
          </a:bodyPr>
          <a:lstStyle/>
          <a:p>
            <a:r>
              <a:rPr lang="en-GB" sz="2400" dirty="0"/>
              <a:t>People who miss out on a beneficial interaction with nature’s rich microbes would be less likely to lobby for species conservation in the future (Robinson, 2020) </a:t>
            </a:r>
          </a:p>
        </p:txBody>
      </p:sp>
    </p:spTree>
    <p:extLst>
      <p:ext uri="{BB962C8B-B14F-4D97-AF65-F5344CB8AC3E}">
        <p14:creationId xmlns:p14="http://schemas.microsoft.com/office/powerpoint/2010/main" val="3574401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262" y="1553123"/>
            <a:ext cx="5981054" cy="4351338"/>
          </a:xfrm>
        </p:spPr>
        <p:txBody>
          <a:bodyPr>
            <a:normAutofit lnSpcReduction="10000"/>
          </a:bodyPr>
          <a:lstStyle/>
          <a:p>
            <a:pPr marL="0" indent="0" fontAlgn="base">
              <a:buNone/>
            </a:pPr>
            <a:r>
              <a:rPr lang="en-GB" sz="2400" b="1" dirty="0"/>
              <a:t>Social inequality </a:t>
            </a:r>
            <a:r>
              <a:rPr lang="en-GB" sz="2400" dirty="0"/>
              <a:t>also affects biodiversity in less obvious ways. For example, unequal distribution of natural habitats could have important effects on the relationship between humans and their natural surroundings. This can mean </a:t>
            </a:r>
            <a:r>
              <a:rPr lang="en-GB" sz="2400" b="1" dirty="0"/>
              <a:t>missing out on beneficial interactions with a rich consortium of microbes</a:t>
            </a:r>
            <a:r>
              <a:rPr lang="en-GB" sz="2400" dirty="0"/>
              <a:t> or the psychologically restorative properties of being out in nature. It could also affect actions such as </a:t>
            </a:r>
            <a:r>
              <a:rPr lang="en-GB" sz="2400" b="1" dirty="0"/>
              <a:t>lobbying for species conservation,</a:t>
            </a:r>
            <a:r>
              <a:rPr lang="en-GB" sz="2400" dirty="0"/>
              <a:t> recycling, or wildlife-friendly planting. Indeed, social inequality risks the next generation of biodiversity protectors.</a:t>
            </a:r>
          </a:p>
        </p:txBody>
      </p:sp>
      <p:sp>
        <p:nvSpPr>
          <p:cNvPr id="5" name="TextBox 4"/>
          <p:cNvSpPr txBox="1"/>
          <p:nvPr/>
        </p:nvSpPr>
        <p:spPr>
          <a:xfrm>
            <a:off x="6842502" y="922150"/>
            <a:ext cx="4834740" cy="2308324"/>
          </a:xfrm>
          <a:prstGeom prst="rect">
            <a:avLst/>
          </a:prstGeom>
          <a:solidFill>
            <a:schemeClr val="accent1">
              <a:lumMod val="60000"/>
              <a:lumOff val="40000"/>
            </a:schemeClr>
          </a:solidFill>
        </p:spPr>
        <p:txBody>
          <a:bodyPr wrap="square" rtlCol="0">
            <a:spAutoFit/>
          </a:bodyPr>
          <a:lstStyle/>
          <a:p>
            <a:r>
              <a:rPr lang="en-GB" sz="2400" dirty="0"/>
              <a:t>The future of biodiversity is threatened by unequal access to nature because it limits the positive experiences with nature that could stimulate the desire to protect it (Robinson, 2020). </a:t>
            </a:r>
          </a:p>
        </p:txBody>
      </p:sp>
      <p:sp>
        <p:nvSpPr>
          <p:cNvPr id="6" name="TextBox 5"/>
          <p:cNvSpPr txBox="1"/>
          <p:nvPr/>
        </p:nvSpPr>
        <p:spPr>
          <a:xfrm>
            <a:off x="6842501" y="3596137"/>
            <a:ext cx="4966475" cy="1938992"/>
          </a:xfrm>
          <a:prstGeom prst="rect">
            <a:avLst/>
          </a:prstGeom>
          <a:solidFill>
            <a:schemeClr val="accent6">
              <a:lumMod val="60000"/>
              <a:lumOff val="40000"/>
            </a:schemeClr>
          </a:solidFill>
        </p:spPr>
        <p:txBody>
          <a:bodyPr wrap="square" rtlCol="0">
            <a:spAutoFit/>
          </a:bodyPr>
          <a:lstStyle/>
          <a:p>
            <a:r>
              <a:rPr lang="en-GB" sz="2400" dirty="0"/>
              <a:t>People who </a:t>
            </a:r>
            <a:r>
              <a:rPr lang="en-GB" sz="2400" b="1" dirty="0"/>
              <a:t>miss out on a beneficial interaction with nature’s rich microbes </a:t>
            </a:r>
            <a:r>
              <a:rPr lang="en-GB" sz="2400" dirty="0"/>
              <a:t>would be less likely to </a:t>
            </a:r>
            <a:r>
              <a:rPr lang="en-GB" sz="2400" b="1" dirty="0"/>
              <a:t>lobby for species conservation </a:t>
            </a:r>
            <a:r>
              <a:rPr lang="en-GB" sz="2400" dirty="0"/>
              <a:t>in the future (Robinson, 2020) </a:t>
            </a:r>
          </a:p>
        </p:txBody>
      </p:sp>
      <p:sp>
        <p:nvSpPr>
          <p:cNvPr id="7" name="5-Point Star 6"/>
          <p:cNvSpPr/>
          <p:nvPr/>
        </p:nvSpPr>
        <p:spPr>
          <a:xfrm>
            <a:off x="5970723" y="430079"/>
            <a:ext cx="1162373" cy="984142"/>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4243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9750" b="975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US" sz="3200" dirty="0"/>
              <a:t>What has been your experience of studying at university so far?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327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094756"/>
          </a:xfrm>
        </p:spPr>
        <p:txBody>
          <a:bodyPr anchor="b">
            <a:normAutofit/>
          </a:bodyPr>
          <a:lstStyle/>
          <a:p>
            <a:r>
              <a:rPr lang="en-GB" sz="2800" dirty="0"/>
              <a:t>A summary of your reading is very similar to summarising an experience you have had</a:t>
            </a:r>
          </a:p>
        </p:txBody>
      </p:sp>
      <p:sp>
        <p:nvSpPr>
          <p:cNvPr id="3" name="Content Placeholder 2"/>
          <p:cNvSpPr>
            <a:spLocks noGrp="1"/>
          </p:cNvSpPr>
          <p:nvPr>
            <p:ph idx="1"/>
          </p:nvPr>
        </p:nvSpPr>
        <p:spPr>
          <a:xfrm>
            <a:off x="4942369" y="2314807"/>
            <a:ext cx="6586489" cy="4162420"/>
          </a:xfrm>
        </p:spPr>
        <p:txBody>
          <a:bodyPr vert="horz" lIns="91440" tIns="45720" rIns="91440" bIns="45720" rtlCol="0">
            <a:normAutofit fontScale="92500" lnSpcReduction="20000"/>
          </a:bodyPr>
          <a:lstStyle/>
          <a:p>
            <a:r>
              <a:rPr lang="en-GB" sz="2400" dirty="0"/>
              <a:t>Focuses on the main point. </a:t>
            </a:r>
            <a:endParaRPr lang="en-GB" sz="2400" dirty="0">
              <a:cs typeface="Calibri"/>
            </a:endParaRPr>
          </a:p>
          <a:p>
            <a:pPr marL="0" indent="0">
              <a:buNone/>
            </a:pPr>
            <a:endParaRPr lang="en-GB" sz="2400" dirty="0"/>
          </a:p>
          <a:p>
            <a:r>
              <a:rPr lang="en-GB" sz="2400" dirty="0"/>
              <a:t>Responds to a question. </a:t>
            </a:r>
            <a:endParaRPr lang="en-GB" sz="2400" dirty="0">
              <a:cs typeface="Calibri"/>
            </a:endParaRPr>
          </a:p>
          <a:p>
            <a:pPr marL="0" indent="0">
              <a:buNone/>
            </a:pPr>
            <a:r>
              <a:rPr lang="en-GB" sz="2400" dirty="0"/>
              <a:t>                                                         </a:t>
            </a:r>
            <a:endParaRPr lang="en-GB" sz="2400" dirty="0">
              <a:cs typeface="Calibri"/>
            </a:endParaRPr>
          </a:p>
          <a:p>
            <a:r>
              <a:rPr lang="en-GB" sz="2400" dirty="0"/>
              <a:t>What you want to tell the reader. </a:t>
            </a:r>
            <a:endParaRPr lang="en-GB" sz="2400" dirty="0">
              <a:cs typeface="Calibri"/>
            </a:endParaRPr>
          </a:p>
          <a:p>
            <a:pPr marL="0" indent="0">
              <a:buNone/>
            </a:pPr>
            <a:r>
              <a:rPr lang="en-GB" sz="2400" dirty="0"/>
              <a:t>                                                         </a:t>
            </a:r>
            <a:endParaRPr lang="en-GB" sz="2400" dirty="0">
              <a:cs typeface="Calibri"/>
            </a:endParaRPr>
          </a:p>
          <a:p>
            <a:r>
              <a:rPr lang="en-GB" sz="2400" dirty="0"/>
              <a:t>Shorter than the original and uses your words, not theirs.</a:t>
            </a:r>
          </a:p>
          <a:p>
            <a:endParaRPr lang="en-GB" sz="2400" dirty="0">
              <a:cs typeface="Calibri"/>
            </a:endParaRPr>
          </a:p>
          <a:p>
            <a:r>
              <a:rPr lang="en-GB" sz="2400" dirty="0"/>
              <a:t>This needs </a:t>
            </a:r>
            <a:r>
              <a:rPr lang="en-GB" sz="2400" b="1" dirty="0"/>
              <a:t>active reading  - </a:t>
            </a:r>
            <a:r>
              <a:rPr lang="en-GB" sz="2400" dirty="0"/>
              <a:t>your summaries will show your understanding and support the points you want to make.</a:t>
            </a:r>
            <a:endParaRPr lang="en-GB" sz="2400" dirty="0">
              <a:cs typeface="Calibri"/>
            </a:endParaRPr>
          </a:p>
          <a:p>
            <a:endParaRPr lang="en-GB" sz="1900" dirty="0">
              <a:cs typeface="Calibri"/>
            </a:endParaRPr>
          </a:p>
          <a:p>
            <a:endParaRPr lang="en-GB" sz="1900" dirty="0"/>
          </a:p>
        </p:txBody>
      </p:sp>
      <p:pic>
        <p:nvPicPr>
          <p:cNvPr id="4" name="Picture 3"/>
          <p:cNvPicPr>
            <a:picLocks noChangeAspect="1"/>
          </p:cNvPicPr>
          <p:nvPr/>
        </p:nvPicPr>
        <p:blipFill rotWithShape="1">
          <a:blip r:embed="rId3"/>
          <a:srcRect l="27778" r="27779"/>
          <a:stretch/>
        </p:blipFill>
        <p:spPr>
          <a:xfrm>
            <a:off x="20" y="10"/>
            <a:ext cx="4635571" cy="6857990"/>
          </a:xfrm>
          <a:prstGeom prst="rect">
            <a:avLst/>
          </a:prstGeom>
          <a:effectLst/>
        </p:spPr>
      </p:pic>
      <p:cxnSp>
        <p:nvCxnSpPr>
          <p:cNvPr id="33" name="Straight Connector 3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B68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29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GB" sz="4100" dirty="0"/>
              <a:t>How to summarise: ask questions</a:t>
            </a:r>
          </a:p>
        </p:txBody>
      </p:sp>
      <p:sp>
        <p:nvSpPr>
          <p:cNvPr id="3" name="Content Placeholder 2"/>
          <p:cNvSpPr>
            <a:spLocks noGrp="1"/>
          </p:cNvSpPr>
          <p:nvPr>
            <p:ph idx="1"/>
          </p:nvPr>
        </p:nvSpPr>
        <p:spPr>
          <a:xfrm>
            <a:off x="4965431" y="2438400"/>
            <a:ext cx="6586489" cy="3785419"/>
          </a:xfrm>
        </p:spPr>
        <p:txBody>
          <a:bodyPr>
            <a:normAutofit lnSpcReduction="10000"/>
          </a:bodyPr>
          <a:lstStyle/>
          <a:p>
            <a:r>
              <a:rPr lang="en-GB" sz="2400" b="1" dirty="0"/>
              <a:t>Step away from the words and concentrate on the meaning. </a:t>
            </a:r>
          </a:p>
          <a:p>
            <a:pPr marL="0" indent="0">
              <a:buNone/>
            </a:pPr>
            <a:r>
              <a:rPr lang="en-GB" sz="2400" dirty="0"/>
              <a:t>What is being said? What does it mean?</a:t>
            </a:r>
          </a:p>
          <a:p>
            <a:pPr marL="0" indent="0">
              <a:buNone/>
            </a:pPr>
            <a:endParaRPr lang="en-GB" sz="2400" dirty="0">
              <a:cs typeface="Calibri"/>
            </a:endParaRPr>
          </a:p>
          <a:p>
            <a:r>
              <a:rPr lang="en-GB" sz="2400" b="1" dirty="0"/>
              <a:t>Think about what you need to summarise for. </a:t>
            </a:r>
          </a:p>
          <a:p>
            <a:pPr marL="0" indent="0">
              <a:buNone/>
            </a:pPr>
            <a:r>
              <a:rPr lang="en-GB" sz="2400" dirty="0"/>
              <a:t> Is this relevant? How will I use it? </a:t>
            </a:r>
          </a:p>
          <a:p>
            <a:pPr marL="0" indent="0">
              <a:buNone/>
            </a:pPr>
            <a:endParaRPr lang="en-GB" sz="2400" dirty="0">
              <a:cs typeface="Calibri"/>
            </a:endParaRPr>
          </a:p>
          <a:p>
            <a:r>
              <a:rPr lang="en-GB" sz="2400" b="1" dirty="0"/>
              <a:t>What do you think is important or want to tell someone about this topic?</a:t>
            </a:r>
            <a:endParaRPr lang="en-GB" sz="2400" b="1" dirty="0">
              <a:cs typeface="Calibri"/>
            </a:endParaRPr>
          </a:p>
          <a:p>
            <a:endParaRPr lang="en-GB" sz="2000" dirty="0">
              <a:cs typeface="Calibri"/>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 b="511"/>
          <a:stretch/>
        </p:blipFill>
        <p:spPr>
          <a:xfrm>
            <a:off x="20" y="10"/>
            <a:ext cx="4635571" cy="6857990"/>
          </a:xfrm>
          <a:prstGeom prst="rect">
            <a:avLst/>
          </a:prstGeom>
          <a:effectLst/>
        </p:spPr>
      </p:pic>
      <p:cxnSp>
        <p:nvCxnSpPr>
          <p:cNvPr id="20" name="Straight Connector 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69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6995"/>
            <a:ext cx="10515600" cy="1133693"/>
          </a:xfrm>
        </p:spPr>
        <p:txBody>
          <a:bodyPr vert="horz" lIns="91440" tIns="45720" rIns="91440" bIns="45720" rtlCol="0">
            <a:normAutofit/>
          </a:bodyPr>
          <a:lstStyle/>
          <a:p>
            <a:r>
              <a:rPr lang="en-US" sz="5200" b="1" kern="1200" dirty="0">
                <a:latin typeface="+mj-lt"/>
                <a:ea typeface="+mj-ea"/>
                <a:cs typeface="+mj-cs"/>
              </a:rPr>
              <a:t>One</a:t>
            </a:r>
            <a:r>
              <a:rPr lang="en-US" sz="5200" kern="1200" dirty="0">
                <a:latin typeface="+mj-lt"/>
                <a:ea typeface="+mj-ea"/>
                <a:cs typeface="+mj-cs"/>
              </a:rPr>
              <a:t> </a:t>
            </a:r>
            <a:r>
              <a:rPr lang="en-US" sz="5200" dirty="0"/>
              <a:t>useful </a:t>
            </a:r>
            <a:r>
              <a:rPr lang="en-US" sz="5200" kern="1200" dirty="0">
                <a:latin typeface="+mj-lt"/>
                <a:ea typeface="+mj-ea"/>
                <a:cs typeface="+mj-cs"/>
              </a:rPr>
              <a:t>method is…</a:t>
            </a:r>
          </a:p>
        </p:txBody>
      </p:sp>
      <p:graphicFrame>
        <p:nvGraphicFramePr>
          <p:cNvPr id="11" name="Content Placeholder 2">
            <a:extLst>
              <a:ext uri="{FF2B5EF4-FFF2-40B4-BE49-F238E27FC236}">
                <a16:creationId xmlns:a16="http://schemas.microsoft.com/office/drawing/2014/main" id="{0DEE913E-61F7-4319-B4F0-E740F800C959}"/>
              </a:ext>
            </a:extLst>
          </p:cNvPr>
          <p:cNvGraphicFramePr>
            <a:graphicFrameLocks noGrp="1"/>
          </p:cNvGraphicFramePr>
          <p:nvPr>
            <p:ph idx="1"/>
            <p:extLst>
              <p:ext uri="{D42A27DB-BD31-4B8C-83A1-F6EECF244321}">
                <p14:modId xmlns:p14="http://schemas.microsoft.com/office/powerpoint/2010/main" val="25270256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8850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wl of candy&#10;&#10;Description automatically generated with low confidence"/>
          <p:cNvPicPr>
            <a:picLocks noChangeAspect="1"/>
          </p:cNvPicPr>
          <p:nvPr/>
        </p:nvPicPr>
        <p:blipFill rotWithShape="1">
          <a:blip r:embed="rId3"/>
          <a:srcRect t="15950" r="1" b="34129"/>
          <a:stretch/>
        </p:blipFill>
        <p:spPr>
          <a:xfrm>
            <a:off x="0" y="10"/>
            <a:ext cx="12191980" cy="6857990"/>
          </a:xfrm>
          <a:prstGeom prst="rect">
            <a:avLst/>
          </a:prstGeom>
        </p:spPr>
      </p:pic>
      <p:sp>
        <p:nvSpPr>
          <p:cNvPr id="24" name="Rectangle 23">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49985" y="640263"/>
            <a:ext cx="3759240" cy="1344975"/>
          </a:xfrm>
        </p:spPr>
        <p:txBody>
          <a:bodyPr>
            <a:normAutofit/>
          </a:bodyPr>
          <a:lstStyle/>
          <a:p>
            <a:r>
              <a:rPr lang="en-GB" sz="4000"/>
              <a:t>Have a go….</a:t>
            </a:r>
            <a:endParaRPr lang="en-GB" sz="4000">
              <a:cs typeface="Calibri Light"/>
            </a:endParaRPr>
          </a:p>
        </p:txBody>
      </p:sp>
      <p:sp>
        <p:nvSpPr>
          <p:cNvPr id="3" name="Content Placeholder 2"/>
          <p:cNvSpPr>
            <a:spLocks noGrp="1"/>
          </p:cNvSpPr>
          <p:nvPr>
            <p:ph idx="1"/>
          </p:nvPr>
        </p:nvSpPr>
        <p:spPr>
          <a:xfrm>
            <a:off x="7749290" y="1733550"/>
            <a:ext cx="3764826" cy="4161223"/>
          </a:xfrm>
        </p:spPr>
        <p:txBody>
          <a:bodyPr vert="horz" lIns="91440" tIns="45720" rIns="91440" bIns="45720" rtlCol="0">
            <a:normAutofit fontScale="92500" lnSpcReduction="20000"/>
          </a:bodyPr>
          <a:lstStyle/>
          <a:p>
            <a:r>
              <a:rPr lang="en-GB" sz="2400" dirty="0"/>
              <a:t>You have a </a:t>
            </a:r>
            <a:r>
              <a:rPr lang="en-GB" sz="2400" dirty="0">
                <a:hlinkClick r:id="rId4"/>
              </a:rPr>
              <a:t>short passage </a:t>
            </a:r>
            <a:r>
              <a:rPr lang="en-GB" sz="2400" dirty="0"/>
              <a:t>taken from Jake M. Robinson (2020), 'How Racism and Classism Affect Natural Ecosystems’, </a:t>
            </a:r>
            <a:r>
              <a:rPr lang="en-GB" sz="2400" i="1" dirty="0"/>
              <a:t>The Conversation</a:t>
            </a:r>
            <a:r>
              <a:rPr lang="en-GB" sz="2400" dirty="0"/>
              <a:t>.</a:t>
            </a:r>
            <a:endParaRPr lang="en-GB" sz="2400" dirty="0">
              <a:cs typeface="Calibri"/>
            </a:endParaRPr>
          </a:p>
          <a:p>
            <a:endParaRPr lang="en-GB" sz="2400" dirty="0">
              <a:cs typeface="Calibri"/>
            </a:endParaRPr>
          </a:p>
          <a:p>
            <a:r>
              <a:rPr lang="en-GB" sz="2400" dirty="0"/>
              <a:t>Can you read it actively and write a summary of it?</a:t>
            </a:r>
            <a:endParaRPr lang="en-GB" sz="2400" dirty="0">
              <a:cs typeface="Calibri"/>
            </a:endParaRPr>
          </a:p>
          <a:p>
            <a:endParaRPr lang="en-GB" sz="2400" dirty="0">
              <a:cs typeface="Calibri"/>
            </a:endParaRPr>
          </a:p>
          <a:p>
            <a:r>
              <a:rPr lang="en-GB" sz="2400" dirty="0"/>
              <a:t>Imagine your question is: </a:t>
            </a:r>
          </a:p>
          <a:p>
            <a:pPr marL="0" indent="0">
              <a:buNone/>
            </a:pPr>
            <a:r>
              <a:rPr lang="en-GB" sz="2400" b="1" dirty="0"/>
              <a:t>How do social inequalities affect people’s experience of nature? </a:t>
            </a:r>
            <a:endParaRPr lang="en-GB" sz="2400" b="1" dirty="0">
              <a:cs typeface="Calibri"/>
            </a:endParaRPr>
          </a:p>
        </p:txBody>
      </p:sp>
    </p:spTree>
    <p:extLst>
      <p:ext uri="{BB962C8B-B14F-4D97-AF65-F5344CB8AC3E}">
        <p14:creationId xmlns:p14="http://schemas.microsoft.com/office/powerpoint/2010/main" val="252253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5" y="365126"/>
            <a:ext cx="11763213" cy="704258"/>
          </a:xfrm>
        </p:spPr>
        <p:txBody>
          <a:bodyPr>
            <a:normAutofit/>
          </a:bodyPr>
          <a:lstStyle/>
          <a:p>
            <a:r>
              <a:rPr lang="en-GB" sz="2800" dirty="0">
                <a:solidFill>
                  <a:schemeClr val="accent5">
                    <a:lumMod val="50000"/>
                  </a:schemeClr>
                </a:solidFill>
                <a:latin typeface="+mn-lt"/>
              </a:rPr>
              <a:t>This is just one example of what you could have written</a:t>
            </a:r>
          </a:p>
        </p:txBody>
      </p:sp>
      <p:sp>
        <p:nvSpPr>
          <p:cNvPr id="3" name="Content Placeholder 2"/>
          <p:cNvSpPr>
            <a:spLocks noGrp="1"/>
          </p:cNvSpPr>
          <p:nvPr>
            <p:ph idx="1"/>
          </p:nvPr>
        </p:nvSpPr>
        <p:spPr>
          <a:xfrm>
            <a:off x="286719" y="1069384"/>
            <a:ext cx="7811145" cy="5571640"/>
          </a:xfrm>
        </p:spPr>
        <p:txBody>
          <a:bodyPr>
            <a:normAutofit/>
          </a:bodyPr>
          <a:lstStyle/>
          <a:p>
            <a:pPr marL="0" indent="0" fontAlgn="base">
              <a:buNone/>
            </a:pPr>
            <a:r>
              <a:rPr lang="en-GB" sz="1900" dirty="0">
                <a:solidFill>
                  <a:schemeClr val="accent5">
                    <a:lumMod val="50000"/>
                  </a:schemeClr>
                </a:solidFill>
              </a:rPr>
              <a:t>Structural racism and classism could profoundly affect the existence of flora and fauna in our cities, according to a recent landmark publication in the academic journal Science. Urban ecosystems are made up of lots of complex interactions between social and natural systems. The result is a variety of environmental conditions that wouldn’t exist without humans, such as industrial pollution, habitats lacking in biodiversity, and localised climate change in the form of urban heat island effects. But these conditions can be unevenly distributed as a result of structural racism and classism. The disproportionate exposure of Black, Asian and minority ethic (BAME) and poor communities to unfavourable environmental conditions is referred to as “environmental injustice”. This concept also highlights the variability in fairness and respect for social and ecological systems, which could have profound effects on both human and non-human organisms. That is, wealthier areas often have greater biodiversity with more diverse plants and affluent urban dwellers typically have access to better green spaces and more vegetation cover and diversity.</a:t>
            </a:r>
          </a:p>
          <a:p>
            <a:pPr marL="0" indent="0" fontAlgn="base">
              <a:buNone/>
            </a:pPr>
            <a:r>
              <a:rPr lang="en-GB" sz="1800" dirty="0">
                <a:solidFill>
                  <a:schemeClr val="accent5">
                    <a:lumMod val="50000"/>
                  </a:schemeClr>
                </a:solidFill>
              </a:rPr>
              <a:t>Adapted from Jake M. Robinson (2020), 'How Racism and Classism Affect Natural Ecosystems’, </a:t>
            </a:r>
            <a:r>
              <a:rPr lang="en-GB" sz="1800" i="1" dirty="0">
                <a:solidFill>
                  <a:schemeClr val="accent5">
                    <a:lumMod val="50000"/>
                  </a:schemeClr>
                </a:solidFill>
              </a:rPr>
              <a:t>The Conversation</a:t>
            </a:r>
            <a:r>
              <a:rPr lang="en-GB" sz="1800" dirty="0">
                <a:solidFill>
                  <a:schemeClr val="accent5">
                    <a:lumMod val="50000"/>
                  </a:schemeClr>
                </a:solidFill>
              </a:rPr>
              <a:t>. Available at: </a:t>
            </a:r>
            <a:r>
              <a:rPr lang="en-GB" sz="1800" dirty="0">
                <a:solidFill>
                  <a:schemeClr val="accent5">
                    <a:lumMod val="50000"/>
                  </a:schemeClr>
                </a:solidFill>
                <a:hlinkClick r:id="rId3"/>
              </a:rPr>
              <a:t>https://theconversation.com/how-racism-and-classism-affect-natural-ecosystems-144751</a:t>
            </a:r>
            <a:endParaRPr lang="en-GB" sz="1800" dirty="0">
              <a:solidFill>
                <a:schemeClr val="accent5">
                  <a:lumMod val="50000"/>
                </a:schemeClr>
              </a:solidFill>
            </a:endParaRPr>
          </a:p>
          <a:p>
            <a:endParaRPr lang="en-GB" dirty="0"/>
          </a:p>
        </p:txBody>
      </p:sp>
      <p:sp>
        <p:nvSpPr>
          <p:cNvPr id="4" name="TextBox 3"/>
          <p:cNvSpPr txBox="1"/>
          <p:nvPr/>
        </p:nvSpPr>
        <p:spPr>
          <a:xfrm>
            <a:off x="8454325" y="1805552"/>
            <a:ext cx="3316637" cy="3693319"/>
          </a:xfrm>
          <a:prstGeom prst="rect">
            <a:avLst/>
          </a:prstGeom>
          <a:solidFill>
            <a:schemeClr val="accent6">
              <a:lumMod val="40000"/>
              <a:lumOff val="60000"/>
            </a:schemeClr>
          </a:solidFill>
          <a:ln>
            <a:solidFill>
              <a:schemeClr val="accent1"/>
            </a:solidFill>
          </a:ln>
        </p:spPr>
        <p:txBody>
          <a:bodyPr wrap="square" rtlCol="0">
            <a:spAutoFit/>
          </a:bodyPr>
          <a:lstStyle/>
          <a:p>
            <a:r>
              <a:rPr lang="en-GB" sz="2400" dirty="0"/>
              <a:t>Poor and BAME communities experience “environmental injustice” due to living in areas that have more pollution, fewer green spaces and a less biodiverse environment (Robinson, 2020).</a:t>
            </a:r>
          </a:p>
          <a:p>
            <a:endParaRPr lang="en-GB" dirty="0"/>
          </a:p>
        </p:txBody>
      </p:sp>
    </p:spTree>
    <p:extLst>
      <p:ext uri="{BB962C8B-B14F-4D97-AF65-F5344CB8AC3E}">
        <p14:creationId xmlns:p14="http://schemas.microsoft.com/office/powerpoint/2010/main" val="3632523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fontScale="90000"/>
          </a:bodyPr>
          <a:lstStyle/>
          <a:p>
            <a:r>
              <a:rPr lang="en-US" sz="4400" dirty="0"/>
              <a:t>Jamie has written some good summaries but how well are they using them? </a:t>
            </a:r>
            <a:endParaRPr lang="en-GB" sz="4100" dirty="0"/>
          </a:p>
        </p:txBody>
      </p:sp>
      <p:sp>
        <p:nvSpPr>
          <p:cNvPr id="3" name="Content Placeholder 2"/>
          <p:cNvSpPr>
            <a:spLocks noGrp="1"/>
          </p:cNvSpPr>
          <p:nvPr>
            <p:ph idx="1"/>
          </p:nvPr>
        </p:nvSpPr>
        <p:spPr>
          <a:xfrm>
            <a:off x="5083946" y="2633609"/>
            <a:ext cx="6586489" cy="3785419"/>
          </a:xfrm>
        </p:spPr>
        <p:txBody>
          <a:bodyPr>
            <a:normAutofit lnSpcReduction="10000"/>
          </a:bodyPr>
          <a:lstStyle/>
          <a:p>
            <a:pPr marL="0" indent="0">
              <a:buNone/>
            </a:pPr>
            <a:r>
              <a:rPr kumimoji="0" lang="en-US" sz="2400" b="1" i="0" u="none" strike="noStrike" cap="none" spc="0" normalizeH="0" baseline="0" noProof="0" dirty="0">
                <a:ln>
                  <a:noFill/>
                </a:ln>
                <a:effectLst/>
                <a:uLnTx/>
                <a:uFillTx/>
              </a:rPr>
              <a:t>Hennessy (1995) </a:t>
            </a:r>
            <a:r>
              <a:rPr kumimoji="0" lang="en-US" sz="2400" b="0" i="0" u="none" strike="noStrike" cap="none" spc="0" normalizeH="0" baseline="0" noProof="0" dirty="0">
                <a:ln>
                  <a:noFill/>
                </a:ln>
                <a:effectLst/>
                <a:uLnTx/>
                <a:uFillTx/>
              </a:rPr>
              <a:t>believes that all first-year university essays should only be written from lecture notes as students know so little of their subject. According to </a:t>
            </a:r>
            <a:r>
              <a:rPr kumimoji="0" lang="en-US" sz="2400" b="1" i="0" u="none" strike="noStrike" cap="none" spc="0" normalizeH="0" baseline="0" noProof="0" dirty="0" err="1">
                <a:ln>
                  <a:noFill/>
                </a:ln>
                <a:effectLst/>
                <a:uLnTx/>
                <a:uFillTx/>
              </a:rPr>
              <a:t>Choudrey</a:t>
            </a:r>
            <a:r>
              <a:rPr kumimoji="0" lang="en-US" sz="2400" b="1" i="0" u="none" strike="noStrike" cap="none" spc="0" normalizeH="0" baseline="0" noProof="0" dirty="0">
                <a:ln>
                  <a:noFill/>
                </a:ln>
                <a:effectLst/>
                <a:uLnTx/>
                <a:uFillTx/>
              </a:rPr>
              <a:t> (2015), </a:t>
            </a:r>
            <a:r>
              <a:rPr kumimoji="0" lang="en-US" sz="2400" b="0" i="0" u="none" strike="noStrike" cap="none" spc="0" normalizeH="0" baseline="0" noProof="0" dirty="0">
                <a:ln>
                  <a:noFill/>
                </a:ln>
                <a:effectLst/>
                <a:uLnTx/>
                <a:uFillTx/>
              </a:rPr>
              <a:t>academic essays should be well researched.  This research should be done from books listed in the module handbook and using the online resources in the library. </a:t>
            </a:r>
            <a:r>
              <a:rPr kumimoji="0" lang="en-US" sz="2400" b="1" i="0" u="none" strike="noStrike" cap="none" spc="0" normalizeH="0" baseline="0" noProof="0" dirty="0">
                <a:ln>
                  <a:noFill/>
                </a:ln>
                <a:effectLst/>
                <a:uLnTx/>
                <a:uFillTx/>
              </a:rPr>
              <a:t>Beko (2013) </a:t>
            </a:r>
            <a:r>
              <a:rPr kumimoji="0" lang="en-US" sz="2400" b="0" i="0" u="none" strike="noStrike" cap="none" spc="0" normalizeH="0" baseline="0" noProof="0" dirty="0">
                <a:ln>
                  <a:noFill/>
                </a:ln>
                <a:effectLst/>
                <a:uLnTx/>
                <a:uFillTx/>
              </a:rPr>
              <a:t>says that assignments are written using information collected from the library and reliable online sources. </a:t>
            </a:r>
            <a:r>
              <a:rPr lang="en-US" sz="2400" b="1" dirty="0"/>
              <a:t>Williams</a:t>
            </a:r>
            <a:r>
              <a:rPr kumimoji="0" lang="en-US" sz="2400" b="1" i="0" u="none" strike="noStrike" cap="none" spc="0" normalizeH="0" baseline="0" noProof="0" dirty="0">
                <a:ln>
                  <a:noFill/>
                </a:ln>
                <a:effectLst/>
                <a:uLnTx/>
                <a:uFillTx/>
              </a:rPr>
              <a:t> (2012) </a:t>
            </a:r>
            <a:r>
              <a:rPr kumimoji="0" lang="en-US" sz="2400" b="0" i="0" u="none" strike="noStrike" cap="none" spc="0" normalizeH="0" baseline="0" noProof="0" dirty="0">
                <a:ln>
                  <a:noFill/>
                </a:ln>
                <a:effectLst/>
                <a:uLnTx/>
                <a:uFillTx/>
              </a:rPr>
              <a:t>argues that students should use library resources and some academic websites.</a:t>
            </a:r>
          </a:p>
          <a:p>
            <a:endParaRPr lang="en-GB" sz="2000" dirty="0">
              <a:cs typeface="Calibri"/>
            </a:endParaRPr>
          </a:p>
        </p:txBody>
      </p:sp>
      <p:pic>
        <p:nvPicPr>
          <p:cNvPr id="4" name="Picture 3" descr="A person reading a book&#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26614" r="35364"/>
          <a:stretch/>
        </p:blipFill>
        <p:spPr>
          <a:xfrm>
            <a:off x="20" y="10"/>
            <a:ext cx="4635571" cy="6857990"/>
          </a:xfrm>
          <a:prstGeom prst="rect">
            <a:avLst/>
          </a:prstGeom>
          <a:effectLst/>
        </p:spPr>
      </p:pic>
      <p:cxnSp>
        <p:nvCxnSpPr>
          <p:cNvPr id="25" name="Straight Connector 2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33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GB"/>
              <a:t>It could be more like this</a:t>
            </a:r>
          </a:p>
        </p:txBody>
      </p:sp>
      <p:sp>
        <p:nvSpPr>
          <p:cNvPr id="3" name="Content Placeholder 2"/>
          <p:cNvSpPr>
            <a:spLocks noGrp="1"/>
          </p:cNvSpPr>
          <p:nvPr>
            <p:ph idx="1"/>
          </p:nvPr>
        </p:nvSpPr>
        <p:spPr>
          <a:xfrm>
            <a:off x="4965431" y="2438400"/>
            <a:ext cx="6788205" cy="4024044"/>
          </a:xfrm>
        </p:spPr>
        <p:txBody>
          <a:bodyPr vert="horz" lIns="91440" tIns="45720" rIns="91440" bIns="45720" rtlCol="0">
            <a:normAutofit/>
          </a:bodyPr>
          <a:lstStyle/>
          <a:p>
            <a:pPr marL="0" indent="0">
              <a:buNone/>
            </a:pPr>
            <a:r>
              <a:rPr lang="en-US" sz="2400" dirty="0"/>
              <a:t>According to </a:t>
            </a:r>
            <a:r>
              <a:rPr lang="en-US" sz="2400" dirty="0" err="1"/>
              <a:t>Choudrey</a:t>
            </a:r>
            <a:r>
              <a:rPr lang="en-US" sz="2400" dirty="0"/>
              <a:t> (2015) </a:t>
            </a:r>
            <a:r>
              <a:rPr lang="en-US" sz="2400" b="1" dirty="0"/>
              <a:t>and</a:t>
            </a:r>
            <a:r>
              <a:rPr lang="en-US" sz="2400" dirty="0"/>
              <a:t> Beko (2013) students should research for assignments using resources in the library and from online sources.  </a:t>
            </a:r>
            <a:r>
              <a:rPr lang="en-US" sz="2400" b="1" dirty="0"/>
              <a:t>They both </a:t>
            </a:r>
            <a:r>
              <a:rPr lang="en-US" sz="2400" dirty="0"/>
              <a:t>stress that website-based research should be done carefully. This is </a:t>
            </a:r>
            <a:r>
              <a:rPr lang="en-US" sz="2400" b="1" dirty="0"/>
              <a:t>further</a:t>
            </a:r>
            <a:r>
              <a:rPr lang="en-US" sz="2400" dirty="0"/>
              <a:t> supported in the work of Williams (2012).  </a:t>
            </a:r>
            <a:r>
              <a:rPr lang="en-US" sz="2400" dirty="0" err="1"/>
              <a:t>Choudrey</a:t>
            </a:r>
            <a:r>
              <a:rPr lang="en-US" sz="2400" dirty="0"/>
              <a:t> (2015) </a:t>
            </a:r>
            <a:r>
              <a:rPr lang="en-US" sz="2400" b="1" dirty="0"/>
              <a:t>also</a:t>
            </a:r>
            <a:r>
              <a:rPr lang="en-US" sz="2400" dirty="0"/>
              <a:t> adds that book lists in module handbooks should be used. These contemporary opinions are </a:t>
            </a:r>
            <a:r>
              <a:rPr lang="en-US" sz="2400" b="1" dirty="0"/>
              <a:t>in contrast </a:t>
            </a:r>
            <a:r>
              <a:rPr lang="en-US" sz="2400" dirty="0"/>
              <a:t>to Hennessy, writing in the different context of 1995, who argued at least in first year students should only refer to lecture notes for research.</a:t>
            </a:r>
          </a:p>
          <a:p>
            <a:endParaRPr lang="en-GB" sz="2000" dirty="0">
              <a:cs typeface="Calibri"/>
            </a:endParaRPr>
          </a:p>
          <a:p>
            <a:endParaRPr lang="en-GB" sz="2000" dirty="0"/>
          </a:p>
        </p:txBody>
      </p:sp>
      <p:pic>
        <p:nvPicPr>
          <p:cNvPr id="6" name="Picture 5" descr="A computer on a stack of books&#10;&#10;Description automatically generated with medium confidence">
            <a:extLst>
              <a:ext uri="{FF2B5EF4-FFF2-40B4-BE49-F238E27FC236}">
                <a16:creationId xmlns:a16="http://schemas.microsoft.com/office/drawing/2014/main" id="{2DA142E3-08B2-463C-921E-CB0985C02B55}"/>
              </a:ext>
            </a:extLst>
          </p:cNvPr>
          <p:cNvPicPr>
            <a:picLocks noChangeAspect="1"/>
          </p:cNvPicPr>
          <p:nvPr/>
        </p:nvPicPr>
        <p:blipFill rotWithShape="1">
          <a:blip r:embed="rId3">
            <a:extLst>
              <a:ext uri="{28A0092B-C50C-407E-A947-70E740481C1C}">
                <a14:useLocalDpi xmlns:a14="http://schemas.microsoft.com/office/drawing/2010/main" val="0"/>
              </a:ext>
            </a:extLst>
          </a:blip>
          <a:srcRect l="19022" r="35859" b="-1"/>
          <a:stretch/>
        </p:blipFill>
        <p:spPr>
          <a:xfrm>
            <a:off x="20" y="10"/>
            <a:ext cx="4635571" cy="6857990"/>
          </a:xfrm>
          <a:prstGeom prst="rect">
            <a:avLst/>
          </a:prstGeom>
          <a:effectLst/>
        </p:spPr>
      </p:pic>
      <p:cxnSp>
        <p:nvCxnSpPr>
          <p:cNvPr id="38" name="Straight Connector 3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6B4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638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1efcdd22-8474-482d-829b-416af053267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60A2422970BC44B084CF9826F8B36A" ma:contentTypeVersion="15" ma:contentTypeDescription="Create a new document." ma:contentTypeScope="" ma:versionID="151b527b16435eafe00b6e6d895b7b02">
  <xsd:schema xmlns:xsd="http://www.w3.org/2001/XMLSchema" xmlns:xs="http://www.w3.org/2001/XMLSchema" xmlns:p="http://schemas.microsoft.com/office/2006/metadata/properties" xmlns:ns2="c2b8e455-f901-47f3-b8e8-fcb399ca0bfc" xmlns:ns3="54db404c-c500-43d8-b0ff-721ff10d90be" targetNamespace="http://schemas.microsoft.com/office/2006/metadata/properties" ma:root="true" ma:fieldsID="2ae873a4a83e0f81c028aafbdc5f6866" ns2:_="" ns3:_="">
    <xsd:import namespace="c2b8e455-f901-47f3-b8e8-fcb399ca0bfc"/>
    <xsd:import namespace="54db404c-c500-43d8-b0ff-721ff10d90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b8e455-f901-47f3-b8e8-fcb399ca0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b747f01-5c16-45b4-bdfc-3b3d1285474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db404c-c500-43d8-b0ff-721ff10d90b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6a965da-b6dc-44fc-b72c-ba36b48d7c1b}" ma:internalName="TaxCatchAll" ma:showField="CatchAllData" ma:web="54db404c-c500-43d8-b0ff-721ff10d9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b8e455-f901-47f3-b8e8-fcb399ca0bfc">
      <Terms xmlns="http://schemas.microsoft.com/office/infopath/2007/PartnerControls"/>
    </lcf76f155ced4ddcb4097134ff3c332f>
    <TaxCatchAll xmlns="54db404c-c500-43d8-b0ff-721ff10d90be" xsi:nil="true"/>
  </documentManagement>
</p:properties>
</file>

<file path=customXml/itemProps1.xml><?xml version="1.0" encoding="utf-8"?>
<ds:datastoreItem xmlns:ds="http://schemas.openxmlformats.org/officeDocument/2006/customXml" ds:itemID="{8DB32234-D167-4AA0-865D-403F3F6FA554}"/>
</file>

<file path=customXml/itemProps2.xml><?xml version="1.0" encoding="utf-8"?>
<ds:datastoreItem xmlns:ds="http://schemas.openxmlformats.org/officeDocument/2006/customXml" ds:itemID="{C59C9C5C-842A-4158-85FB-1CC208F286E9}"/>
</file>

<file path=customXml/itemProps3.xml><?xml version="1.0" encoding="utf-8"?>
<ds:datastoreItem xmlns:ds="http://schemas.openxmlformats.org/officeDocument/2006/customXml" ds:itemID="{9CF8FBE0-418A-4139-97D9-50E40AF39DE6}"/>
</file>

<file path=docProps/app.xml><?xml version="1.0" encoding="utf-8"?>
<Properties xmlns="http://schemas.openxmlformats.org/officeDocument/2006/extended-properties" xmlns:vt="http://schemas.openxmlformats.org/officeDocument/2006/docPropsVTypes">
  <TotalTime>713</TotalTime>
  <Words>1198</Words>
  <Application>Microsoft Office PowerPoint</Application>
  <PresentationFormat>Widescreen</PresentationFormat>
  <Paragraphs>77</Paragraphs>
  <Slides>13</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1_Office Theme</vt:lpstr>
      <vt:lpstr>Summarising your Reading</vt:lpstr>
      <vt:lpstr>What has been your experience of studying at university so far? </vt:lpstr>
      <vt:lpstr>A summary of your reading is very similar to summarising an experience you have had</vt:lpstr>
      <vt:lpstr>How to summarise: ask questions</vt:lpstr>
      <vt:lpstr>One useful method is…</vt:lpstr>
      <vt:lpstr>Have a go….</vt:lpstr>
      <vt:lpstr>This is just one example of what you could have written</vt:lpstr>
      <vt:lpstr>Jamie has written some good summaries but how well are they using them? </vt:lpstr>
      <vt:lpstr>It could be more like this</vt:lpstr>
      <vt:lpstr>PowerPoint Presentation</vt:lpstr>
      <vt:lpstr>Using something like this as you read can help develop your synthesis as you summarise </vt:lpstr>
      <vt:lpstr>But good summaries are the basis of any synthesis. So, which is the best summary of this passage from the same article and why? </vt:lpstr>
      <vt:lpstr>PowerPoint Presentation</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Summarising your Reading</dc:title>
  <dc:creator>Wyn-Williams, Rhian</dc:creator>
  <cp:lastModifiedBy>Wyn-Williams, Rhian</cp:lastModifiedBy>
  <cp:revision>198</cp:revision>
  <dcterms:created xsi:type="dcterms:W3CDTF">2021-02-05T14:18:06Z</dcterms:created>
  <dcterms:modified xsi:type="dcterms:W3CDTF">2022-10-09T12:31:35Z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0x010100B260A2422970BC44B084CF9826F8B36A</vt:lpwstr>
  </property>
</Properties>
</file>