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72" r:id="rId3"/>
    <p:sldId id="257" r:id="rId4"/>
    <p:sldId id="259" r:id="rId5"/>
    <p:sldId id="264" r:id="rId6"/>
    <p:sldId id="258" r:id="rId7"/>
    <p:sldId id="262" r:id="rId8"/>
    <p:sldId id="270" r:id="rId9"/>
    <p:sldId id="260" r:id="rId10"/>
    <p:sldId id="271"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C4FA9-DF57-4DC2-98EC-952692FFAB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A39B30C-CFA4-4070-A45B-BF1EA29EF5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9E0098-E067-42DE-8B34-A93B6B0EEB64}"/>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5" name="Footer Placeholder 4">
            <a:extLst>
              <a:ext uri="{FF2B5EF4-FFF2-40B4-BE49-F238E27FC236}">
                <a16:creationId xmlns:a16="http://schemas.microsoft.com/office/drawing/2014/main" id="{B3883141-F284-4F10-8638-7973D8A899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1CE70C-2434-4EA2-A667-36ECB68BE441}"/>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131805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27A74-B7EF-4523-8020-D9E43D6E2B8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D1B2CF-E92A-483D-B9B8-AC3D0DFE86C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C8518D-7186-4D92-8DFC-BAFA19A272B8}"/>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5" name="Footer Placeholder 4">
            <a:extLst>
              <a:ext uri="{FF2B5EF4-FFF2-40B4-BE49-F238E27FC236}">
                <a16:creationId xmlns:a16="http://schemas.microsoft.com/office/drawing/2014/main" id="{29333ACC-5E2E-4064-8B79-DAF68FB594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79209D-9FA1-4934-B6E5-0058671A325D}"/>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1256975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48594D-DB38-4FBE-AB9E-27BA374A88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40EDB7-D230-4616-A206-0343624BFCD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712EA1-0847-4460-BED8-5695492D0369}"/>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5" name="Footer Placeholder 4">
            <a:extLst>
              <a:ext uri="{FF2B5EF4-FFF2-40B4-BE49-F238E27FC236}">
                <a16:creationId xmlns:a16="http://schemas.microsoft.com/office/drawing/2014/main" id="{6D0F75F0-34E0-4256-BDB6-C07EE4808A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F26DE0-0AF0-4CC1-ACA1-81974F3D673C}"/>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111233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362D4-D0A2-4BB7-AA70-A0C033D5E1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113835-9C30-4339-B343-9A04FC34E8E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5A63BC-3EC4-4456-A595-39143B130804}"/>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5" name="Footer Placeholder 4">
            <a:extLst>
              <a:ext uri="{FF2B5EF4-FFF2-40B4-BE49-F238E27FC236}">
                <a16:creationId xmlns:a16="http://schemas.microsoft.com/office/drawing/2014/main" id="{865E26CE-8192-43AC-B008-7B686B09BA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EAA272-8251-4751-9AA1-229C104A2F98}"/>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64416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CA616-DFF4-4108-9D51-004B497CBB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1C07F8F-C762-49C7-B371-23F3AFB018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553F304-301E-4BAF-87E1-DF86B4BCF34D}"/>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5" name="Footer Placeholder 4">
            <a:extLst>
              <a:ext uri="{FF2B5EF4-FFF2-40B4-BE49-F238E27FC236}">
                <a16:creationId xmlns:a16="http://schemas.microsoft.com/office/drawing/2014/main" id="{3703E4EE-E2D9-402B-844F-6DD76F6AFB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F2B9F3-92EC-4C1E-A351-7B1E5285425E}"/>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1877977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901B3-DED6-478B-8F9A-5DFC33B33E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369ACF-4F15-424A-BFDF-1202BEC23DD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615249B-D87F-4817-8259-35D23CA278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C2EB8F5-6D19-434F-B1F7-63EFE300BAFB}"/>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6" name="Footer Placeholder 5">
            <a:extLst>
              <a:ext uri="{FF2B5EF4-FFF2-40B4-BE49-F238E27FC236}">
                <a16:creationId xmlns:a16="http://schemas.microsoft.com/office/drawing/2014/main" id="{55ED7ECD-7254-40B2-9AD1-3BADA52441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C7E9C2-C4D9-4562-AD17-59C00926F3E6}"/>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179807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2472E-99D7-4D60-9B1F-58702DB7BE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5E2958-B339-440E-881B-D374A8361B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FB37A9F-5814-4C7A-ABDE-83A39809B5D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F8D4406-B25D-4FC0-8842-45E7DD6914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0C5BCB4-B6F8-4938-A841-414A8791B11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A3975A0-CD14-4B7B-928C-D8C2ECB9DD71}"/>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8" name="Footer Placeholder 7">
            <a:extLst>
              <a:ext uri="{FF2B5EF4-FFF2-40B4-BE49-F238E27FC236}">
                <a16:creationId xmlns:a16="http://schemas.microsoft.com/office/drawing/2014/main" id="{742B32A6-9A28-4A34-82BF-9AA2B57834F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E5E0539-2009-4C37-B5E9-DDDE2E1D9A9B}"/>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339018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1D8CC-1543-4290-94C6-E14CE7065E9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394DEF3-9589-4949-9503-D9202BC39184}"/>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4" name="Footer Placeholder 3">
            <a:extLst>
              <a:ext uri="{FF2B5EF4-FFF2-40B4-BE49-F238E27FC236}">
                <a16:creationId xmlns:a16="http://schemas.microsoft.com/office/drawing/2014/main" id="{ACBCA0AB-A06F-4287-9B07-C1DC9D4AF39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143D2D-6B7F-4746-AE6F-DB3182B5924E}"/>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129914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4541AC-4DA7-49D7-BAF9-39DCCA81B31A}"/>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3" name="Footer Placeholder 2">
            <a:extLst>
              <a:ext uri="{FF2B5EF4-FFF2-40B4-BE49-F238E27FC236}">
                <a16:creationId xmlns:a16="http://schemas.microsoft.com/office/drawing/2014/main" id="{97E5BA3D-B3AE-4234-B688-9888CB642B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D1EC004-F304-4AB6-975D-62BF66F7D355}"/>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2734941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CBED7-7B00-452D-913A-235E70D9E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A5ED625-12E9-45C4-8B58-9B56D5A6AF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8411DE1-0704-434C-8C5E-DD4C46710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E16417-46FB-4DB3-9F79-BDF69F9729BD}"/>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6" name="Footer Placeholder 5">
            <a:extLst>
              <a:ext uri="{FF2B5EF4-FFF2-40B4-BE49-F238E27FC236}">
                <a16:creationId xmlns:a16="http://schemas.microsoft.com/office/drawing/2014/main" id="{F6C90164-01AA-4B7D-AF62-FA4D0D402A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32C035-74C3-45DB-A016-67D826E27EFD}"/>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2020818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1BDA-7E0F-428B-A44D-EB4219AF52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5F53072-7E04-4B98-934B-B1FD5D19DF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5AB685D-B6E9-467D-B390-7E0FCE48A5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8B73057-683F-47C7-A240-FFB2B5CFB3B9}"/>
              </a:ext>
            </a:extLst>
          </p:cNvPr>
          <p:cNvSpPr>
            <a:spLocks noGrp="1"/>
          </p:cNvSpPr>
          <p:nvPr>
            <p:ph type="dt" sz="half" idx="10"/>
          </p:nvPr>
        </p:nvSpPr>
        <p:spPr/>
        <p:txBody>
          <a:bodyPr/>
          <a:lstStyle/>
          <a:p>
            <a:fld id="{9A9869ED-A2C5-458B-AFD7-86606FF9CD78}" type="datetimeFigureOut">
              <a:rPr lang="en-GB" smtClean="0"/>
              <a:t>25/10/2022</a:t>
            </a:fld>
            <a:endParaRPr lang="en-GB"/>
          </a:p>
        </p:txBody>
      </p:sp>
      <p:sp>
        <p:nvSpPr>
          <p:cNvPr id="6" name="Footer Placeholder 5">
            <a:extLst>
              <a:ext uri="{FF2B5EF4-FFF2-40B4-BE49-F238E27FC236}">
                <a16:creationId xmlns:a16="http://schemas.microsoft.com/office/drawing/2014/main" id="{D1FE82D4-80E4-4C27-88E6-79349267A4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6EEB3C-8F35-4DF0-AAB6-DFCC77C18300}"/>
              </a:ext>
            </a:extLst>
          </p:cNvPr>
          <p:cNvSpPr>
            <a:spLocks noGrp="1"/>
          </p:cNvSpPr>
          <p:nvPr>
            <p:ph type="sldNum" sz="quarter" idx="12"/>
          </p:nvPr>
        </p:nvSpPr>
        <p:spPr/>
        <p:txBody>
          <a:bodyPr/>
          <a:lstStyle/>
          <a:p>
            <a:fld id="{42C0D80F-0AC5-4A65-BF80-AB85C8C8DD56}" type="slidenum">
              <a:rPr lang="en-GB" smtClean="0"/>
              <a:t>‹#›</a:t>
            </a:fld>
            <a:endParaRPr lang="en-GB"/>
          </a:p>
        </p:txBody>
      </p:sp>
    </p:spTree>
    <p:extLst>
      <p:ext uri="{BB962C8B-B14F-4D97-AF65-F5344CB8AC3E}">
        <p14:creationId xmlns:p14="http://schemas.microsoft.com/office/powerpoint/2010/main" val="3016945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FE44AC-245A-4EB6-BF6C-6C9CCA142B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2607E5-A5D0-4FB1-A890-1C2DE78D0C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4041CC-7B18-43D4-A5F2-B0142E0104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869ED-A2C5-458B-AFD7-86606FF9CD78}" type="datetimeFigureOut">
              <a:rPr lang="en-GB" smtClean="0"/>
              <a:t>25/10/2022</a:t>
            </a:fld>
            <a:endParaRPr lang="en-GB"/>
          </a:p>
        </p:txBody>
      </p:sp>
      <p:sp>
        <p:nvSpPr>
          <p:cNvPr id="5" name="Footer Placeholder 4">
            <a:extLst>
              <a:ext uri="{FF2B5EF4-FFF2-40B4-BE49-F238E27FC236}">
                <a16:creationId xmlns:a16="http://schemas.microsoft.com/office/drawing/2014/main" id="{C143B264-BCCC-495E-A86A-AEE07EAEAC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FF2791A-ABF1-4B8B-AC67-585DE1473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D80F-0AC5-4A65-BF80-AB85C8C8DD56}" type="slidenum">
              <a:rPr lang="en-GB" smtClean="0"/>
              <a:t>‹#›</a:t>
            </a:fld>
            <a:endParaRPr lang="en-GB"/>
          </a:p>
        </p:txBody>
      </p:sp>
    </p:spTree>
    <p:extLst>
      <p:ext uri="{BB962C8B-B14F-4D97-AF65-F5344CB8AC3E}">
        <p14:creationId xmlns:p14="http://schemas.microsoft.com/office/powerpoint/2010/main" val="4271220863"/>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imeandplace.ubc.ca/files/2014/06/Appendix-2.pdf" TargetMode="External"/><Relationship Id="rId2" Type="http://schemas.openxmlformats.org/officeDocument/2006/relationships/hyperlink" Target="https://fliphtml5.com/cxkng/wtyv/basi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9868-325B-4B06-904D-205183EF85A8}"/>
              </a:ext>
            </a:extLst>
          </p:cNvPr>
          <p:cNvSpPr>
            <a:spLocks noGrp="1"/>
          </p:cNvSpPr>
          <p:nvPr>
            <p:ph type="ctrTitle"/>
          </p:nvPr>
        </p:nvSpPr>
        <p:spPr/>
        <p:txBody>
          <a:bodyPr/>
          <a:lstStyle/>
          <a:p>
            <a:r>
              <a:rPr lang="en-GB" dirty="0"/>
              <a:t>Positionality Session </a:t>
            </a:r>
          </a:p>
        </p:txBody>
      </p:sp>
      <p:sp>
        <p:nvSpPr>
          <p:cNvPr id="3" name="Subtitle 2">
            <a:extLst>
              <a:ext uri="{FF2B5EF4-FFF2-40B4-BE49-F238E27FC236}">
                <a16:creationId xmlns:a16="http://schemas.microsoft.com/office/drawing/2014/main" id="{967B1682-9F37-4BB4-8B02-1EC237F8D940}"/>
              </a:ext>
            </a:extLst>
          </p:cNvPr>
          <p:cNvSpPr>
            <a:spLocks noGrp="1"/>
          </p:cNvSpPr>
          <p:nvPr>
            <p:ph type="subTitle" idx="1"/>
          </p:nvPr>
        </p:nvSpPr>
        <p:spPr/>
        <p:txBody>
          <a:bodyPr/>
          <a:lstStyle/>
          <a:p>
            <a:r>
              <a:rPr lang="en-GB" dirty="0"/>
              <a:t> Paris Connolly </a:t>
            </a:r>
          </a:p>
        </p:txBody>
      </p:sp>
    </p:spTree>
    <p:extLst>
      <p:ext uri="{BB962C8B-B14F-4D97-AF65-F5344CB8AC3E}">
        <p14:creationId xmlns:p14="http://schemas.microsoft.com/office/powerpoint/2010/main" val="2769834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E2B04-699D-4DCB-8DF3-9CFF87E909E6}"/>
              </a:ext>
            </a:extLst>
          </p:cNvPr>
          <p:cNvSpPr>
            <a:spLocks noGrp="1"/>
          </p:cNvSpPr>
          <p:nvPr>
            <p:ph type="title"/>
          </p:nvPr>
        </p:nvSpPr>
        <p:spPr/>
        <p:txBody>
          <a:bodyPr/>
          <a:lstStyle/>
          <a:p>
            <a:r>
              <a:rPr lang="en-GB" dirty="0"/>
              <a:t>A map of myself </a:t>
            </a:r>
          </a:p>
        </p:txBody>
      </p:sp>
      <p:sp>
        <p:nvSpPr>
          <p:cNvPr id="3" name="Content Placeholder 2">
            <a:extLst>
              <a:ext uri="{FF2B5EF4-FFF2-40B4-BE49-F238E27FC236}">
                <a16:creationId xmlns:a16="http://schemas.microsoft.com/office/drawing/2014/main" id="{DECA33B8-D4A0-4D41-BC26-4749A35A1EBB}"/>
              </a:ext>
            </a:extLst>
          </p:cNvPr>
          <p:cNvSpPr>
            <a:spLocks noGrp="1"/>
          </p:cNvSpPr>
          <p:nvPr>
            <p:ph idx="1"/>
          </p:nvPr>
        </p:nvSpPr>
        <p:spPr/>
        <p:txBody>
          <a:bodyPr/>
          <a:lstStyle/>
          <a:p>
            <a:r>
              <a:rPr lang="en-GB" dirty="0" err="1">
                <a:hlinkClick r:id="rId2"/>
              </a:rPr>
              <a:t>Harlap</a:t>
            </a:r>
            <a:r>
              <a:rPr lang="en-GB" dirty="0">
                <a:hlinkClick r:id="rId2"/>
              </a:rPr>
              <a:t>, Y. et. al (2008). Road to global citizenship: An educator's </a:t>
            </a:r>
            <a:r>
              <a:rPr lang="en-GB" dirty="0" err="1">
                <a:hlinkClick r:id="rId2"/>
              </a:rPr>
              <a:t>toolbookopens</a:t>
            </a:r>
            <a:r>
              <a:rPr lang="en-GB" dirty="0">
                <a:hlinkClick r:id="rId2"/>
              </a:rPr>
              <a:t> in new </a:t>
            </a:r>
            <a:r>
              <a:rPr lang="en-GB" dirty="0" err="1">
                <a:hlinkClick r:id="rId2"/>
              </a:rPr>
              <a:t>windo</a:t>
            </a:r>
            <a:r>
              <a:rPr lang="en-GB" dirty="0">
                <a:hlinkClick r:id="rId2"/>
              </a:rPr>
              <a:t>. Vancouver, Canada: University of British Columbia Pages 1-50 - Flip PDF Download | FlipHTML5</a:t>
            </a:r>
            <a:r>
              <a:rPr lang="en-GB" dirty="0"/>
              <a:t> </a:t>
            </a:r>
          </a:p>
          <a:p>
            <a:r>
              <a:rPr lang="en-GB" dirty="0">
                <a:hlinkClick r:id="rId3"/>
              </a:rPr>
              <a:t>Microsoft Word - Appendix 2.docx (ubc.ca)</a:t>
            </a:r>
            <a:r>
              <a:rPr lang="en-GB" dirty="0"/>
              <a:t> </a:t>
            </a:r>
          </a:p>
        </p:txBody>
      </p:sp>
    </p:spTree>
    <p:extLst>
      <p:ext uri="{BB962C8B-B14F-4D97-AF65-F5344CB8AC3E}">
        <p14:creationId xmlns:p14="http://schemas.microsoft.com/office/powerpoint/2010/main" val="30290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A7123-3BA4-4486-9342-44618DD661F2}"/>
              </a:ext>
            </a:extLst>
          </p:cNvPr>
          <p:cNvSpPr>
            <a:spLocks noGrp="1"/>
          </p:cNvSpPr>
          <p:nvPr>
            <p:ph type="title"/>
          </p:nvPr>
        </p:nvSpPr>
        <p:spPr/>
        <p:txBody>
          <a:bodyPr/>
          <a:lstStyle/>
          <a:p>
            <a:r>
              <a:rPr lang="en-GB" dirty="0"/>
              <a:t>Some questions to reflect on</a:t>
            </a:r>
          </a:p>
        </p:txBody>
      </p:sp>
      <p:sp>
        <p:nvSpPr>
          <p:cNvPr id="3" name="Content Placeholder 2">
            <a:extLst>
              <a:ext uri="{FF2B5EF4-FFF2-40B4-BE49-F238E27FC236}">
                <a16:creationId xmlns:a16="http://schemas.microsoft.com/office/drawing/2014/main" id="{2B56E63C-8737-4E12-B7B6-EAEB7BA74A2C}"/>
              </a:ext>
            </a:extLst>
          </p:cNvPr>
          <p:cNvSpPr>
            <a:spLocks noGrp="1"/>
          </p:cNvSpPr>
          <p:nvPr>
            <p:ph idx="1"/>
          </p:nvPr>
        </p:nvSpPr>
        <p:spPr/>
        <p:txBody>
          <a:bodyPr>
            <a:normAutofit fontScale="40000" lnSpcReduction="20000"/>
          </a:bodyPr>
          <a:lstStyle/>
          <a:p>
            <a:pPr lvl="0" fontAlgn="base"/>
            <a:r>
              <a:rPr lang="en-GB" sz="3800" b="1" dirty="0"/>
              <a:t>How do my personal, professional and/or intellectual positionalities (identities, contexts, experiences, and perspectives) cohere with or diverge from my research inquiries?</a:t>
            </a:r>
          </a:p>
          <a:p>
            <a:pPr marL="0" indent="0" fontAlgn="base">
              <a:buNone/>
            </a:pPr>
            <a:endParaRPr lang="en-GB" sz="3800" b="1" dirty="0"/>
          </a:p>
          <a:p>
            <a:pPr lvl="0" fontAlgn="base"/>
            <a:r>
              <a:rPr lang="en-GB" sz="3800" b="1" dirty="0"/>
              <a:t>What legacies (personal, communal, societal, national, transnational and/or global) inform the social </a:t>
            </a:r>
            <a:r>
              <a:rPr lang="en-GB" sz="3800" b="1" dirty="0" err="1"/>
              <a:t>constructedness</a:t>
            </a:r>
            <a:r>
              <a:rPr lang="en-GB" sz="3800" b="1" dirty="0"/>
              <a:t> of my positionality?</a:t>
            </a:r>
          </a:p>
          <a:p>
            <a:pPr marL="0" lvl="0" indent="0" fontAlgn="base">
              <a:buNone/>
            </a:pPr>
            <a:r>
              <a:rPr lang="en-GB" sz="3800" b="1" dirty="0"/>
              <a:t> </a:t>
            </a:r>
          </a:p>
          <a:p>
            <a:pPr lvl="0" fontAlgn="base"/>
            <a:r>
              <a:rPr lang="en-GB" sz="3800" b="1" dirty="0"/>
              <a:t>In what ways, or not, am I conscientiously, or not, reifying, resisting, disrupting, and/or changing the constructs of my positionality through this research process?</a:t>
            </a:r>
          </a:p>
          <a:p>
            <a:pPr marL="0" indent="0" fontAlgn="base">
              <a:buNone/>
            </a:pPr>
            <a:r>
              <a:rPr lang="en-GB" sz="3800" b="1" dirty="0"/>
              <a:t> </a:t>
            </a:r>
          </a:p>
          <a:p>
            <a:pPr lvl="0" fontAlgn="base"/>
            <a:r>
              <a:rPr lang="en-GB" sz="3800" b="1" dirty="0"/>
              <a:t>How has my own positionality changed, or not, over time, and why? In what ways has it remained static, and why? In what ways has it been dynamic, fluid, emerging and/or generative, and why?</a:t>
            </a:r>
          </a:p>
          <a:p>
            <a:pPr marL="0" indent="0" fontAlgn="base">
              <a:buNone/>
            </a:pPr>
            <a:endParaRPr lang="en-GB" sz="3800" b="1" dirty="0"/>
          </a:p>
          <a:p>
            <a:pPr lvl="0" fontAlgn="base"/>
            <a:r>
              <a:rPr lang="en-GB" sz="3800" b="1" dirty="0"/>
              <a:t>How does my positionality recognize, </a:t>
            </a:r>
            <a:r>
              <a:rPr lang="en-GB" sz="3800" b="1" dirty="0" err="1"/>
              <a:t>honor</a:t>
            </a:r>
            <a:r>
              <a:rPr lang="en-GB" sz="3800" b="1" dirty="0"/>
              <a:t>, and/or problematize intersectional notions of difference (politics, economic class, race, ethnicity, nationality, citizenship, legality, age, ability, education, sexuality, gender, and/or religion?) as a conceptual praxis of analysis for my research context?</a:t>
            </a:r>
          </a:p>
          <a:p>
            <a:pPr lvl="0" fontAlgn="base"/>
            <a:endParaRPr lang="en-GB" dirty="0"/>
          </a:p>
          <a:p>
            <a:pPr marL="0" lvl="0" indent="0" fontAlgn="base">
              <a:buNone/>
            </a:pPr>
            <a:r>
              <a:rPr lang="en-GB" dirty="0"/>
              <a:t>(Author unknown – Positionality Narrative PDF)</a:t>
            </a:r>
          </a:p>
          <a:p>
            <a:pPr marL="0" indent="0">
              <a:buNone/>
            </a:pPr>
            <a:endParaRPr lang="en-GB" dirty="0"/>
          </a:p>
        </p:txBody>
      </p:sp>
    </p:spTree>
    <p:extLst>
      <p:ext uri="{BB962C8B-B14F-4D97-AF65-F5344CB8AC3E}">
        <p14:creationId xmlns:p14="http://schemas.microsoft.com/office/powerpoint/2010/main" val="1543341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D7F19-A2D7-4C1D-B899-3D2FFB1685D1}"/>
              </a:ext>
            </a:extLst>
          </p:cNvPr>
          <p:cNvSpPr>
            <a:spLocks noGrp="1"/>
          </p:cNvSpPr>
          <p:nvPr>
            <p:ph type="ctrTitle"/>
          </p:nvPr>
        </p:nvSpPr>
        <p:spPr/>
        <p:txBody>
          <a:bodyPr/>
          <a:lstStyle/>
          <a:p>
            <a:r>
              <a:rPr lang="en-GB" dirty="0"/>
              <a:t>Lets write! </a:t>
            </a:r>
          </a:p>
        </p:txBody>
      </p:sp>
    </p:spTree>
    <p:extLst>
      <p:ext uri="{BB962C8B-B14F-4D97-AF65-F5344CB8AC3E}">
        <p14:creationId xmlns:p14="http://schemas.microsoft.com/office/powerpoint/2010/main" val="3186689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B7923-C642-411E-B73B-D2551B151327}"/>
              </a:ext>
            </a:extLst>
          </p:cNvPr>
          <p:cNvSpPr>
            <a:spLocks noGrp="1"/>
          </p:cNvSpPr>
          <p:nvPr>
            <p:ph type="title"/>
          </p:nvPr>
        </p:nvSpPr>
        <p:spPr/>
        <p:txBody>
          <a:bodyPr/>
          <a:lstStyle/>
          <a:p>
            <a:r>
              <a:rPr lang="en-GB" dirty="0"/>
              <a:t>Disclaimer </a:t>
            </a:r>
          </a:p>
        </p:txBody>
      </p:sp>
      <p:sp>
        <p:nvSpPr>
          <p:cNvPr id="3" name="Content Placeholder 2">
            <a:extLst>
              <a:ext uri="{FF2B5EF4-FFF2-40B4-BE49-F238E27FC236}">
                <a16:creationId xmlns:a16="http://schemas.microsoft.com/office/drawing/2014/main" id="{CA873587-00A7-4EEE-9898-429F97F4CEEE}"/>
              </a:ext>
            </a:extLst>
          </p:cNvPr>
          <p:cNvSpPr>
            <a:spLocks noGrp="1"/>
          </p:cNvSpPr>
          <p:nvPr>
            <p:ph idx="1"/>
          </p:nvPr>
        </p:nvSpPr>
        <p:spPr/>
        <p:txBody>
          <a:bodyPr/>
          <a:lstStyle/>
          <a:p>
            <a:r>
              <a:rPr lang="en-GB" dirty="0"/>
              <a:t>I am not an expert in positionality (my own or the concept!) </a:t>
            </a:r>
          </a:p>
          <a:p>
            <a:r>
              <a:rPr lang="en-GB" dirty="0"/>
              <a:t>I am here to facilitate (third session)</a:t>
            </a:r>
          </a:p>
          <a:p>
            <a:r>
              <a:rPr lang="en-GB" dirty="0"/>
              <a:t>Learning will be both ways </a:t>
            </a:r>
          </a:p>
          <a:p>
            <a:r>
              <a:rPr lang="en-GB" dirty="0"/>
              <a:t>Created PP on the basis of little understanding – </a:t>
            </a:r>
            <a:r>
              <a:rPr lang="en-GB" dirty="0">
                <a:solidFill>
                  <a:srgbClr val="FF0000"/>
                </a:solidFill>
              </a:rPr>
              <a:t>FEEL FREE TO ADD THIS CAN BE A WORKING POWERPOINT </a:t>
            </a:r>
            <a:endParaRPr lang="en-GB" dirty="0"/>
          </a:p>
        </p:txBody>
      </p:sp>
    </p:spTree>
    <p:extLst>
      <p:ext uri="{BB962C8B-B14F-4D97-AF65-F5344CB8AC3E}">
        <p14:creationId xmlns:p14="http://schemas.microsoft.com/office/powerpoint/2010/main" val="3546783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D30B3-4823-4B1B-A378-CD66455EB972}"/>
              </a:ext>
            </a:extLst>
          </p:cNvPr>
          <p:cNvSpPr>
            <a:spLocks noGrp="1"/>
          </p:cNvSpPr>
          <p:nvPr>
            <p:ph type="title"/>
          </p:nvPr>
        </p:nvSpPr>
        <p:spPr/>
        <p:txBody>
          <a:bodyPr/>
          <a:lstStyle/>
          <a:p>
            <a:r>
              <a:rPr lang="en-GB" dirty="0"/>
              <a:t>What is Positionality?</a:t>
            </a:r>
          </a:p>
        </p:txBody>
      </p:sp>
      <p:sp>
        <p:nvSpPr>
          <p:cNvPr id="3" name="Content Placeholder 2">
            <a:extLst>
              <a:ext uri="{FF2B5EF4-FFF2-40B4-BE49-F238E27FC236}">
                <a16:creationId xmlns:a16="http://schemas.microsoft.com/office/drawing/2014/main" id="{969D5E11-DFEF-4474-BB3E-A3CD64B9D486}"/>
              </a:ext>
            </a:extLst>
          </p:cNvPr>
          <p:cNvSpPr>
            <a:spLocks noGrp="1"/>
          </p:cNvSpPr>
          <p:nvPr>
            <p:ph idx="1"/>
          </p:nvPr>
        </p:nvSpPr>
        <p:spPr/>
        <p:txBody>
          <a:bodyPr/>
          <a:lstStyle/>
          <a:p>
            <a:r>
              <a:rPr lang="en-GB" dirty="0"/>
              <a:t>The concept of positionality comes from Indigenous studies and feminist philosophy (Black Feminist studies) </a:t>
            </a:r>
          </a:p>
          <a:p>
            <a:r>
              <a:rPr lang="en-GB" dirty="0"/>
              <a:t>The idea that areas of our identity impact our experiences in the world and shape the lenses we use to understand the world </a:t>
            </a:r>
          </a:p>
          <a:p>
            <a:r>
              <a:rPr lang="en-GB" dirty="0"/>
              <a:t>Links to Intersectionality (Crenshaw, 1989)</a:t>
            </a:r>
          </a:p>
          <a:p>
            <a:r>
              <a:rPr lang="en-GB" dirty="0"/>
              <a:t>Ethnicity, gender, sexuality, body type, class, (dis)ability, religious affiliation, future professional affiliation, and other groups of people with which you identify etc </a:t>
            </a:r>
          </a:p>
        </p:txBody>
      </p:sp>
    </p:spTree>
    <p:extLst>
      <p:ext uri="{BB962C8B-B14F-4D97-AF65-F5344CB8AC3E}">
        <p14:creationId xmlns:p14="http://schemas.microsoft.com/office/powerpoint/2010/main" val="832996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39C0-52C4-4DD8-8AF1-5F70D935F81E}"/>
              </a:ext>
            </a:extLst>
          </p:cNvPr>
          <p:cNvSpPr>
            <a:spLocks noGrp="1"/>
          </p:cNvSpPr>
          <p:nvPr>
            <p:ph type="title"/>
          </p:nvPr>
        </p:nvSpPr>
        <p:spPr/>
        <p:txBody>
          <a:bodyPr/>
          <a:lstStyle/>
          <a:p>
            <a:r>
              <a:rPr lang="en-GB" dirty="0"/>
              <a:t>Why is it important?</a:t>
            </a:r>
          </a:p>
        </p:txBody>
      </p:sp>
      <p:sp>
        <p:nvSpPr>
          <p:cNvPr id="3" name="Content Placeholder 2">
            <a:extLst>
              <a:ext uri="{FF2B5EF4-FFF2-40B4-BE49-F238E27FC236}">
                <a16:creationId xmlns:a16="http://schemas.microsoft.com/office/drawing/2014/main" id="{A24E1D10-D27C-4695-8714-ABD3191BBC12}"/>
              </a:ext>
            </a:extLst>
          </p:cNvPr>
          <p:cNvSpPr>
            <a:spLocks noGrp="1"/>
          </p:cNvSpPr>
          <p:nvPr>
            <p:ph idx="1"/>
          </p:nvPr>
        </p:nvSpPr>
        <p:spPr/>
        <p:txBody>
          <a:bodyPr/>
          <a:lstStyle/>
          <a:p>
            <a:r>
              <a:rPr lang="en-GB" dirty="0"/>
              <a:t>Self location (research, teaching, areas of interest, environment) in story telling</a:t>
            </a:r>
          </a:p>
          <a:p>
            <a:r>
              <a:rPr lang="en-GB" dirty="0"/>
              <a:t>Deeper understanding for yourself and others (students/ co-researchers) on your motivations </a:t>
            </a:r>
          </a:p>
          <a:p>
            <a:r>
              <a:rPr lang="en-GB" dirty="0"/>
              <a:t>Reflexivity on/in practice </a:t>
            </a:r>
          </a:p>
          <a:p>
            <a:r>
              <a:rPr lang="en-GB" dirty="0"/>
              <a:t>Supports the decolonising process – teaching in an institution that is colonial in nature – gatekeepers/ rules – DDMU self-audit tool</a:t>
            </a:r>
          </a:p>
          <a:p>
            <a:r>
              <a:rPr lang="en-GB" dirty="0"/>
              <a:t>What is societies dominant perception of your identity? (Pretty privilege, </a:t>
            </a:r>
            <a:r>
              <a:rPr lang="en-GB" dirty="0" err="1"/>
              <a:t>cisgendered</a:t>
            </a:r>
            <a:r>
              <a:rPr lang="en-GB" dirty="0"/>
              <a:t>, racially </a:t>
            </a:r>
            <a:r>
              <a:rPr lang="en-GB" dirty="0" err="1"/>
              <a:t>ambigious</a:t>
            </a:r>
            <a:r>
              <a:rPr lang="en-GB" dirty="0"/>
              <a:t>) </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2996169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B1182-3D25-48B2-BBAB-3608DCDCA711}"/>
              </a:ext>
            </a:extLst>
          </p:cNvPr>
          <p:cNvSpPr>
            <a:spLocks noGrp="1"/>
          </p:cNvSpPr>
          <p:nvPr>
            <p:ph type="title"/>
          </p:nvPr>
        </p:nvSpPr>
        <p:spPr/>
        <p:txBody>
          <a:bodyPr/>
          <a:lstStyle/>
          <a:p>
            <a:r>
              <a:rPr lang="en-GB" dirty="0"/>
              <a:t>Vulnerability and openness </a:t>
            </a:r>
          </a:p>
        </p:txBody>
      </p:sp>
      <p:sp>
        <p:nvSpPr>
          <p:cNvPr id="3" name="Content Placeholder 2">
            <a:extLst>
              <a:ext uri="{FF2B5EF4-FFF2-40B4-BE49-F238E27FC236}">
                <a16:creationId xmlns:a16="http://schemas.microsoft.com/office/drawing/2014/main" id="{E3D8DFA3-D665-4D2F-9CDF-B782C3A7E1A6}"/>
              </a:ext>
            </a:extLst>
          </p:cNvPr>
          <p:cNvSpPr>
            <a:spLocks noGrp="1"/>
          </p:cNvSpPr>
          <p:nvPr>
            <p:ph idx="1"/>
          </p:nvPr>
        </p:nvSpPr>
        <p:spPr/>
        <p:txBody>
          <a:bodyPr/>
          <a:lstStyle/>
          <a:p>
            <a:r>
              <a:rPr lang="en-GB" dirty="0"/>
              <a:t>It is up to you what you wish to share and with who </a:t>
            </a:r>
          </a:p>
          <a:p>
            <a:r>
              <a:rPr lang="en-GB" dirty="0"/>
              <a:t>You might want multiple different positionality statements </a:t>
            </a:r>
          </a:p>
          <a:p>
            <a:pPr marL="0" indent="0">
              <a:buNone/>
            </a:pPr>
            <a:endParaRPr lang="en-GB" dirty="0"/>
          </a:p>
          <a:p>
            <a:pPr marL="514350" indent="-514350">
              <a:buFont typeface="+mj-lt"/>
              <a:buAutoNum type="arabicPeriod"/>
            </a:pPr>
            <a:r>
              <a:rPr lang="en-GB" dirty="0"/>
              <a:t>Teaching </a:t>
            </a:r>
          </a:p>
          <a:p>
            <a:pPr marL="514350" indent="-514350">
              <a:buFont typeface="+mj-lt"/>
              <a:buAutoNum type="arabicPeriod"/>
            </a:pPr>
            <a:r>
              <a:rPr lang="en-GB" dirty="0"/>
              <a:t>Research – different projects might have different ones </a:t>
            </a:r>
          </a:p>
          <a:p>
            <a:pPr marL="514350" indent="-514350">
              <a:buFont typeface="+mj-lt"/>
              <a:buAutoNum type="arabicPeriod"/>
            </a:pPr>
            <a:r>
              <a:rPr lang="en-GB" dirty="0"/>
              <a:t>Personal working one! – concepts and elements of your identity/ position you are still understanding and are not ready to share</a:t>
            </a:r>
          </a:p>
        </p:txBody>
      </p:sp>
    </p:spTree>
    <p:extLst>
      <p:ext uri="{BB962C8B-B14F-4D97-AF65-F5344CB8AC3E}">
        <p14:creationId xmlns:p14="http://schemas.microsoft.com/office/powerpoint/2010/main" val="2740008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08FF8-2B35-411E-A4FC-4865FB8B2116}"/>
              </a:ext>
            </a:extLst>
          </p:cNvPr>
          <p:cNvSpPr>
            <a:spLocks noGrp="1"/>
          </p:cNvSpPr>
          <p:nvPr>
            <p:ph type="title"/>
          </p:nvPr>
        </p:nvSpPr>
        <p:spPr>
          <a:xfrm>
            <a:off x="1353105" y="3010671"/>
            <a:ext cx="10515600" cy="1325563"/>
          </a:xfrm>
        </p:spPr>
        <p:txBody>
          <a:bodyPr/>
          <a:lstStyle/>
          <a:p>
            <a:r>
              <a:rPr lang="en-GB" dirty="0"/>
              <a:t>How can we use positionality statements in our teaching?</a:t>
            </a:r>
          </a:p>
        </p:txBody>
      </p:sp>
    </p:spTree>
    <p:extLst>
      <p:ext uri="{BB962C8B-B14F-4D97-AF65-F5344CB8AC3E}">
        <p14:creationId xmlns:p14="http://schemas.microsoft.com/office/powerpoint/2010/main" val="3035204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0E78C-AEA3-43D3-8A92-0AE6D1E9A586}"/>
              </a:ext>
            </a:extLst>
          </p:cNvPr>
          <p:cNvSpPr>
            <a:spLocks noGrp="1"/>
          </p:cNvSpPr>
          <p:nvPr>
            <p:ph type="title"/>
          </p:nvPr>
        </p:nvSpPr>
        <p:spPr/>
        <p:txBody>
          <a:bodyPr/>
          <a:lstStyle/>
          <a:p>
            <a:r>
              <a:rPr lang="en-GB" dirty="0"/>
              <a:t>Engaged Pedagogy – Bell Hooks (2010)</a:t>
            </a:r>
          </a:p>
        </p:txBody>
      </p:sp>
      <p:sp>
        <p:nvSpPr>
          <p:cNvPr id="3" name="Content Placeholder 2">
            <a:extLst>
              <a:ext uri="{FF2B5EF4-FFF2-40B4-BE49-F238E27FC236}">
                <a16:creationId xmlns:a16="http://schemas.microsoft.com/office/drawing/2014/main" id="{BB76F3DA-294F-4E7F-AAD5-978996C75375}"/>
              </a:ext>
            </a:extLst>
          </p:cNvPr>
          <p:cNvSpPr>
            <a:spLocks noGrp="1"/>
          </p:cNvSpPr>
          <p:nvPr>
            <p:ph idx="1"/>
          </p:nvPr>
        </p:nvSpPr>
        <p:spPr/>
        <p:txBody>
          <a:bodyPr>
            <a:normAutofit fontScale="77500" lnSpcReduction="20000"/>
          </a:bodyPr>
          <a:lstStyle/>
          <a:p>
            <a:r>
              <a:rPr lang="en-GB" dirty="0"/>
              <a:t>Democratic education – must work to maintain democracy – abortion laws</a:t>
            </a:r>
          </a:p>
          <a:p>
            <a:r>
              <a:rPr lang="en-GB" dirty="0"/>
              <a:t>Engaged pedagogy – “begins with the assumption that we learn best when there is an interactive relationship between student and teacher” – </a:t>
            </a:r>
            <a:r>
              <a:rPr lang="en-GB" dirty="0" err="1"/>
              <a:t>pg</a:t>
            </a:r>
            <a:r>
              <a:rPr lang="en-GB" dirty="0"/>
              <a:t> 19 </a:t>
            </a:r>
          </a:p>
          <a:p>
            <a:r>
              <a:rPr lang="en-GB" dirty="0"/>
              <a:t>Be radically open about resistance to thinking </a:t>
            </a:r>
          </a:p>
          <a:p>
            <a:r>
              <a:rPr lang="en-GB" dirty="0"/>
              <a:t>All students can make a valuable contribution </a:t>
            </a:r>
          </a:p>
          <a:p>
            <a:r>
              <a:rPr lang="en-GB" dirty="0"/>
              <a:t>Cooperative – knowing together </a:t>
            </a:r>
          </a:p>
          <a:p>
            <a:r>
              <a:rPr lang="en-GB" dirty="0"/>
              <a:t>Encourages full participation </a:t>
            </a:r>
          </a:p>
          <a:p>
            <a:r>
              <a:rPr lang="en-GB" dirty="0"/>
              <a:t>We ask students what they know and what they would like to know at the beginning and allow students time to get to know each other to create a better environment </a:t>
            </a:r>
          </a:p>
          <a:p>
            <a:r>
              <a:rPr lang="en-GB" dirty="0"/>
              <a:t>Building community – telling stories – what is your go to story about yourself? – contextual awareness </a:t>
            </a:r>
          </a:p>
          <a:p>
            <a:r>
              <a:rPr lang="en-GB" dirty="0"/>
              <a:t>We can’t teach without bias if we are not prepared to learn at the same time </a:t>
            </a:r>
          </a:p>
          <a:p>
            <a:pPr marL="0" indent="0">
              <a:buNone/>
            </a:pPr>
            <a:r>
              <a:rPr lang="en-GB" dirty="0"/>
              <a:t>Teaching critical thinking (Hooks, 2010)</a:t>
            </a:r>
          </a:p>
          <a:p>
            <a:endParaRPr lang="en-GB" dirty="0"/>
          </a:p>
          <a:p>
            <a:endParaRPr lang="en-GB" dirty="0"/>
          </a:p>
        </p:txBody>
      </p:sp>
    </p:spTree>
    <p:extLst>
      <p:ext uri="{BB962C8B-B14F-4D97-AF65-F5344CB8AC3E}">
        <p14:creationId xmlns:p14="http://schemas.microsoft.com/office/powerpoint/2010/main" val="348329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AD3FFC-23FB-4ED7-8536-2D03740EFB55}"/>
              </a:ext>
            </a:extLst>
          </p:cNvPr>
          <p:cNvSpPr>
            <a:spLocks noGrp="1"/>
          </p:cNvSpPr>
          <p:nvPr>
            <p:ph type="title"/>
          </p:nvPr>
        </p:nvSpPr>
        <p:spPr/>
        <p:txBody>
          <a:bodyPr/>
          <a:lstStyle/>
          <a:p>
            <a:r>
              <a:rPr lang="en-GB" dirty="0"/>
              <a:t>Use in teaching</a:t>
            </a:r>
          </a:p>
        </p:txBody>
      </p:sp>
      <p:sp>
        <p:nvSpPr>
          <p:cNvPr id="3" name="Content Placeholder 2">
            <a:extLst>
              <a:ext uri="{FF2B5EF4-FFF2-40B4-BE49-F238E27FC236}">
                <a16:creationId xmlns:a16="http://schemas.microsoft.com/office/drawing/2014/main" id="{C970216A-9994-4918-8710-E63B2C2C8A9D}"/>
              </a:ext>
            </a:extLst>
          </p:cNvPr>
          <p:cNvSpPr>
            <a:spLocks noGrp="1"/>
          </p:cNvSpPr>
          <p:nvPr>
            <p:ph idx="1"/>
          </p:nvPr>
        </p:nvSpPr>
        <p:spPr/>
        <p:txBody>
          <a:bodyPr/>
          <a:lstStyle/>
          <a:p>
            <a:r>
              <a:rPr lang="en-GB" dirty="0"/>
              <a:t>Share the statement with your students at the beginning of a module/ staff profile page </a:t>
            </a:r>
          </a:p>
          <a:p>
            <a:r>
              <a:rPr lang="en-GB" dirty="0"/>
              <a:t>Ask students to draft their own positionality statements – you could build this up as you talk about different topics getting them to reflect</a:t>
            </a:r>
          </a:p>
          <a:p>
            <a:r>
              <a:rPr lang="en-GB" dirty="0"/>
              <a:t>Use these to create community and engaged pedagogy </a:t>
            </a:r>
          </a:p>
          <a:p>
            <a:r>
              <a:rPr lang="en-GB" dirty="0"/>
              <a:t>Story development of how they have become who they are and the impact this has on their learning</a:t>
            </a:r>
          </a:p>
          <a:p>
            <a:r>
              <a:rPr lang="en-GB" dirty="0"/>
              <a:t>Research and dissertation modules </a:t>
            </a:r>
          </a:p>
          <a:p>
            <a:r>
              <a:rPr lang="en-GB" dirty="0"/>
              <a:t>Reflective assignments </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902981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F1B0-1297-4153-AB3E-15C13C07DD35}"/>
              </a:ext>
            </a:extLst>
          </p:cNvPr>
          <p:cNvSpPr>
            <a:spLocks noGrp="1"/>
          </p:cNvSpPr>
          <p:nvPr>
            <p:ph type="title"/>
          </p:nvPr>
        </p:nvSpPr>
        <p:spPr/>
        <p:txBody>
          <a:bodyPr/>
          <a:lstStyle/>
          <a:p>
            <a:r>
              <a:rPr lang="en-GB" dirty="0"/>
              <a:t>Use in research </a:t>
            </a:r>
          </a:p>
        </p:txBody>
      </p:sp>
      <p:sp>
        <p:nvSpPr>
          <p:cNvPr id="3" name="Content Placeholder 2">
            <a:extLst>
              <a:ext uri="{FF2B5EF4-FFF2-40B4-BE49-F238E27FC236}">
                <a16:creationId xmlns:a16="http://schemas.microsoft.com/office/drawing/2014/main" id="{19CA59DA-9CD2-4598-BD79-DA5E874FE3CB}"/>
              </a:ext>
            </a:extLst>
          </p:cNvPr>
          <p:cNvSpPr>
            <a:spLocks noGrp="1"/>
          </p:cNvSpPr>
          <p:nvPr>
            <p:ph idx="1"/>
          </p:nvPr>
        </p:nvSpPr>
        <p:spPr/>
        <p:txBody>
          <a:bodyPr/>
          <a:lstStyle/>
          <a:p>
            <a:r>
              <a:rPr lang="en-GB" dirty="0"/>
              <a:t>Reflexivity is common in social sciences – but not sharing </a:t>
            </a:r>
          </a:p>
          <a:p>
            <a:r>
              <a:rPr lang="en-GB" dirty="0"/>
              <a:t>Share with co-researchers (participants) if you feel this is important </a:t>
            </a:r>
          </a:p>
          <a:p>
            <a:r>
              <a:rPr lang="en-GB" dirty="0"/>
              <a:t>Share with gatekeepers  </a:t>
            </a:r>
          </a:p>
          <a:p>
            <a:r>
              <a:rPr lang="en-GB" dirty="0"/>
              <a:t>Power dynamics – insider/ outsider assumptions and privileges to information that come with both of those </a:t>
            </a:r>
          </a:p>
        </p:txBody>
      </p:sp>
    </p:spTree>
    <p:extLst>
      <p:ext uri="{BB962C8B-B14F-4D97-AF65-F5344CB8AC3E}">
        <p14:creationId xmlns:p14="http://schemas.microsoft.com/office/powerpoint/2010/main" val="2270315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60A2422970BC44B084CF9826F8B36A" ma:contentTypeVersion="15" ma:contentTypeDescription="Create a new document." ma:contentTypeScope="" ma:versionID="151b527b16435eafe00b6e6d895b7b02">
  <xsd:schema xmlns:xsd="http://www.w3.org/2001/XMLSchema" xmlns:xs="http://www.w3.org/2001/XMLSchema" xmlns:p="http://schemas.microsoft.com/office/2006/metadata/properties" xmlns:ns2="c2b8e455-f901-47f3-b8e8-fcb399ca0bfc" xmlns:ns3="54db404c-c500-43d8-b0ff-721ff10d90be" targetNamespace="http://schemas.microsoft.com/office/2006/metadata/properties" ma:root="true" ma:fieldsID="2ae873a4a83e0f81c028aafbdc5f6866" ns2:_="" ns3:_="">
    <xsd:import namespace="c2b8e455-f901-47f3-b8e8-fcb399ca0bfc"/>
    <xsd:import namespace="54db404c-c500-43d8-b0ff-721ff10d90b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b8e455-f901-47f3-b8e8-fcb399ca0b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fb747f01-5c16-45b4-bdfc-3b3d1285474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db404c-c500-43d8-b0ff-721ff10d90b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36a965da-b6dc-44fc-b72c-ba36b48d7c1b}" ma:internalName="TaxCatchAll" ma:showField="CatchAllData" ma:web="54db404c-c500-43d8-b0ff-721ff10d9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2b8e455-f901-47f3-b8e8-fcb399ca0bfc">
      <Terms xmlns="http://schemas.microsoft.com/office/infopath/2007/PartnerControls"/>
    </lcf76f155ced4ddcb4097134ff3c332f>
    <TaxCatchAll xmlns="54db404c-c500-43d8-b0ff-721ff10d90be" xsi:nil="true"/>
  </documentManagement>
</p:properties>
</file>

<file path=customXml/itemProps1.xml><?xml version="1.0" encoding="utf-8"?>
<ds:datastoreItem xmlns:ds="http://schemas.openxmlformats.org/officeDocument/2006/customXml" ds:itemID="{B61144F2-D63C-456C-B04F-C4E0F2EEA873}"/>
</file>

<file path=customXml/itemProps2.xml><?xml version="1.0" encoding="utf-8"?>
<ds:datastoreItem xmlns:ds="http://schemas.openxmlformats.org/officeDocument/2006/customXml" ds:itemID="{F6952A5C-9355-4CFB-A3EB-94AC87E81DC7}"/>
</file>

<file path=customXml/itemProps3.xml><?xml version="1.0" encoding="utf-8"?>
<ds:datastoreItem xmlns:ds="http://schemas.openxmlformats.org/officeDocument/2006/customXml" ds:itemID="{1D696FDD-5A8E-48DA-A913-9260804E79DA}"/>
</file>

<file path=docProps/app.xml><?xml version="1.0" encoding="utf-8"?>
<Properties xmlns="http://schemas.openxmlformats.org/officeDocument/2006/extended-properties" xmlns:vt="http://schemas.openxmlformats.org/officeDocument/2006/docPropsVTypes">
  <Template/>
  <TotalTime>0</TotalTime>
  <Words>806</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Positionality Session </vt:lpstr>
      <vt:lpstr>Disclaimer </vt:lpstr>
      <vt:lpstr>What is Positionality?</vt:lpstr>
      <vt:lpstr>Why is it important?</vt:lpstr>
      <vt:lpstr>Vulnerability and openness </vt:lpstr>
      <vt:lpstr>How can we use positionality statements in our teaching?</vt:lpstr>
      <vt:lpstr>Engaged Pedagogy – Bell Hooks (2010)</vt:lpstr>
      <vt:lpstr>Use in teaching</vt:lpstr>
      <vt:lpstr>Use in research </vt:lpstr>
      <vt:lpstr>A map of myself </vt:lpstr>
      <vt:lpstr>Some questions to reflect on</vt:lpstr>
      <vt:lpstr>Lets write!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Positionality session</dc:title>
  <dc:creator>Paris Connolly</dc:creator>
  <cp:lastModifiedBy>Emma Mires-Richards</cp:lastModifiedBy>
  <cp:revision>38</cp:revision>
  <dcterms:created xsi:type="dcterms:W3CDTF">2022-07-04T19:40:17Z</dcterms:created>
  <dcterms:modified xsi:type="dcterms:W3CDTF">2022-10-25T13:47:04Z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0x010100B260A2422970BC44B084CF9826F8B36A</vt:lpwstr>
  </property>
</Properties>
</file>