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0"/>
  </p:notesMasterIdLst>
  <p:sldIdLst>
    <p:sldId id="256" r:id="rId2"/>
    <p:sldId id="257" r:id="rId3"/>
    <p:sldId id="262" r:id="rId4"/>
    <p:sldId id="258" r:id="rId5"/>
    <p:sldId id="259" r:id="rId6"/>
    <p:sldId id="261" r:id="rId7"/>
    <p:sldId id="263"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447" autoAdjust="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E42E6A-6C80-4ED7-84DC-5E8382EF6E2D}" type="datetimeFigureOut">
              <a:rPr lang="en-GB" smtClean="0"/>
              <a:t>14/09/2022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3294D6-240C-4418-93C4-C568BC66BF07}" type="slidenum">
              <a:rPr lang="en-GB" smtClean="0"/>
              <a:t>‹#›</a:t>
            </a:fld>
            <a:endParaRPr lang="en-GB"/>
          </a:p>
        </p:txBody>
      </p:sp>
    </p:spTree>
    <p:extLst>
      <p:ext uri="{BB962C8B-B14F-4D97-AF65-F5344CB8AC3E}">
        <p14:creationId xmlns:p14="http://schemas.microsoft.com/office/powerpoint/2010/main" val="1567570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Criteria adapted from Decolonising the curriculum </a:t>
            </a:r>
            <a:r>
              <a:rPr lang="en-GB" baseline="0" dirty="0"/>
              <a:t>a health check</a:t>
            </a:r>
            <a:endParaRPr lang="en-GB" dirty="0"/>
          </a:p>
        </p:txBody>
      </p:sp>
      <p:sp>
        <p:nvSpPr>
          <p:cNvPr id="4" name="Slide Number Placeholder 3"/>
          <p:cNvSpPr>
            <a:spLocks noGrp="1"/>
          </p:cNvSpPr>
          <p:nvPr>
            <p:ph type="sldNum" sz="quarter" idx="10"/>
          </p:nvPr>
        </p:nvSpPr>
        <p:spPr/>
        <p:txBody>
          <a:bodyPr/>
          <a:lstStyle/>
          <a:p>
            <a:fld id="{3A3294D6-240C-4418-93C4-C568BC66BF07}" type="slidenum">
              <a:rPr lang="en-GB" smtClean="0"/>
              <a:t>2</a:t>
            </a:fld>
            <a:endParaRPr lang="en-GB"/>
          </a:p>
        </p:txBody>
      </p:sp>
    </p:spTree>
    <p:extLst>
      <p:ext uri="{BB962C8B-B14F-4D97-AF65-F5344CB8AC3E}">
        <p14:creationId xmlns:p14="http://schemas.microsoft.com/office/powerpoint/2010/main" val="164211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Criteria adapted from Decolonising the curriculum </a:t>
            </a:r>
            <a:r>
              <a:rPr lang="en-GB" baseline="0" dirty="0"/>
              <a:t>a health check</a:t>
            </a:r>
            <a:endParaRPr lang="en-GB" dirty="0"/>
          </a:p>
        </p:txBody>
      </p:sp>
      <p:sp>
        <p:nvSpPr>
          <p:cNvPr id="4" name="Slide Number Placeholder 3"/>
          <p:cNvSpPr>
            <a:spLocks noGrp="1"/>
          </p:cNvSpPr>
          <p:nvPr>
            <p:ph type="sldNum" sz="quarter" idx="10"/>
          </p:nvPr>
        </p:nvSpPr>
        <p:spPr/>
        <p:txBody>
          <a:bodyPr/>
          <a:lstStyle/>
          <a:p>
            <a:fld id="{3A3294D6-240C-4418-93C4-C568BC66BF07}" type="slidenum">
              <a:rPr lang="en-GB" smtClean="0"/>
              <a:t>3</a:t>
            </a:fld>
            <a:endParaRPr lang="en-GB"/>
          </a:p>
        </p:txBody>
      </p:sp>
    </p:spTree>
    <p:extLst>
      <p:ext uri="{BB962C8B-B14F-4D97-AF65-F5344CB8AC3E}">
        <p14:creationId xmlns:p14="http://schemas.microsoft.com/office/powerpoint/2010/main" val="1400249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9/14/2022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9/14/2022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9/14/2022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9/14/2022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Decolonising the curriculum workshop</a:t>
            </a:r>
          </a:p>
        </p:txBody>
      </p:sp>
      <p:sp>
        <p:nvSpPr>
          <p:cNvPr id="3" name="Subtitle 2"/>
          <p:cNvSpPr>
            <a:spLocks noGrp="1"/>
          </p:cNvSpPr>
          <p:nvPr>
            <p:ph type="subTitle" idx="1"/>
          </p:nvPr>
        </p:nvSpPr>
        <p:spPr/>
        <p:txBody>
          <a:bodyPr>
            <a:normAutofit/>
          </a:bodyPr>
          <a:lstStyle/>
          <a:p>
            <a:r>
              <a:rPr lang="en-GB" dirty="0"/>
              <a:t>Department of Criminology and Sociology</a:t>
            </a:r>
          </a:p>
          <a:p>
            <a:endParaRPr lang="en-GB" dirty="0"/>
          </a:p>
          <a:p>
            <a:endParaRPr lang="en-GB" dirty="0"/>
          </a:p>
        </p:txBody>
      </p:sp>
    </p:spTree>
    <p:extLst>
      <p:ext uri="{BB962C8B-B14F-4D97-AF65-F5344CB8AC3E}">
        <p14:creationId xmlns:p14="http://schemas.microsoft.com/office/powerpoint/2010/main" val="1213049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5" y="1058039"/>
            <a:ext cx="7729728" cy="1188720"/>
          </a:xfrm>
        </p:spPr>
        <p:txBody>
          <a:bodyPr/>
          <a:lstStyle/>
          <a:p>
            <a:r>
              <a:rPr lang="en-GB" dirty="0"/>
              <a:t>Module level considerations: representation</a:t>
            </a:r>
          </a:p>
        </p:txBody>
      </p:sp>
      <p:sp>
        <p:nvSpPr>
          <p:cNvPr id="3" name="Content Placeholder 2"/>
          <p:cNvSpPr>
            <a:spLocks noGrp="1"/>
          </p:cNvSpPr>
          <p:nvPr>
            <p:ph idx="1"/>
          </p:nvPr>
        </p:nvSpPr>
        <p:spPr>
          <a:xfrm>
            <a:off x="1640249" y="2703455"/>
            <a:ext cx="8911500" cy="3887447"/>
          </a:xfrm>
        </p:spPr>
        <p:txBody>
          <a:bodyPr>
            <a:normAutofit/>
          </a:bodyPr>
          <a:lstStyle/>
          <a:p>
            <a:r>
              <a:rPr lang="en-GB" sz="2000" dirty="0"/>
              <a:t>Do you have </a:t>
            </a:r>
            <a:r>
              <a:rPr lang="en-GB" sz="2000" b="1" dirty="0"/>
              <a:t>ethnic minority members of staff </a:t>
            </a:r>
            <a:r>
              <a:rPr lang="en-GB" sz="2000" dirty="0"/>
              <a:t>(UK or international) across your teaching team (module leader, lecturer, professor, guest lecturers, seminar leader, GAA, SLA, internal moderator, external examiner, placement providers)?</a:t>
            </a:r>
          </a:p>
          <a:p>
            <a:r>
              <a:rPr lang="en-GB" sz="2000" dirty="0"/>
              <a:t>Do you ensure that there is a </a:t>
            </a:r>
            <a:r>
              <a:rPr lang="en-GB" sz="2000" b="1" dirty="0"/>
              <a:t>proportionate distribution of workload </a:t>
            </a:r>
            <a:r>
              <a:rPr lang="en-GB" sz="2000" dirty="0"/>
              <a:t>(pastoral and otherwise) across the ethnic minority and non-ethnic minority members of your teaching team?</a:t>
            </a:r>
          </a:p>
          <a:p>
            <a:r>
              <a:rPr lang="en-GB" sz="2000" dirty="0"/>
              <a:t>Do you have </a:t>
            </a:r>
            <a:r>
              <a:rPr lang="en-GB" sz="2000" b="1" dirty="0"/>
              <a:t>representation from non-White scholars</a:t>
            </a:r>
            <a:r>
              <a:rPr lang="en-GB" sz="2000" dirty="0"/>
              <a:t>, and scholars from the Global south, on your reading lists and in your module content?</a:t>
            </a:r>
          </a:p>
        </p:txBody>
      </p:sp>
    </p:spTree>
    <p:extLst>
      <p:ext uri="{BB962C8B-B14F-4D97-AF65-F5344CB8AC3E}">
        <p14:creationId xmlns:p14="http://schemas.microsoft.com/office/powerpoint/2010/main" val="216970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6165" y="844771"/>
            <a:ext cx="7729728" cy="1188720"/>
          </a:xfrm>
        </p:spPr>
        <p:txBody>
          <a:bodyPr/>
          <a:lstStyle/>
          <a:p>
            <a:r>
              <a:rPr lang="en-GB" dirty="0"/>
              <a:t>Module level considerations</a:t>
            </a:r>
          </a:p>
        </p:txBody>
      </p:sp>
      <p:sp>
        <p:nvSpPr>
          <p:cNvPr id="3" name="Content Placeholder 2"/>
          <p:cNvSpPr>
            <a:spLocks noGrp="1"/>
          </p:cNvSpPr>
          <p:nvPr>
            <p:ph idx="1"/>
          </p:nvPr>
        </p:nvSpPr>
        <p:spPr>
          <a:xfrm>
            <a:off x="1435308" y="2405923"/>
            <a:ext cx="9531246" cy="3887447"/>
          </a:xfrm>
        </p:spPr>
        <p:txBody>
          <a:bodyPr>
            <a:noAutofit/>
          </a:bodyPr>
          <a:lstStyle/>
          <a:p>
            <a:r>
              <a:rPr lang="en-GB" dirty="0"/>
              <a:t>Do you explore and deconstruct the </a:t>
            </a:r>
            <a:r>
              <a:rPr lang="en-GB" b="1" dirty="0"/>
              <a:t>origins and boundaries of your discipline </a:t>
            </a:r>
            <a:r>
              <a:rPr lang="en-GB" dirty="0"/>
              <a:t>re. the implicit or explicit inclusion and exclusion of certain voices, standpoints and knowledges?</a:t>
            </a:r>
          </a:p>
          <a:p>
            <a:r>
              <a:rPr lang="en-GB" dirty="0"/>
              <a:t>Do you incorporate / acknowledge complex and </a:t>
            </a:r>
            <a:r>
              <a:rPr lang="en-GB" b="1" dirty="0"/>
              <a:t>intersectional identities and experiences</a:t>
            </a:r>
            <a:r>
              <a:rPr lang="en-GB" dirty="0"/>
              <a:t> where relevant in your teaching?</a:t>
            </a:r>
          </a:p>
          <a:p>
            <a:r>
              <a:rPr lang="en-GB" dirty="0"/>
              <a:t>Do you allow your students to explore how their </a:t>
            </a:r>
            <a:r>
              <a:rPr lang="en-GB" b="1" dirty="0"/>
              <a:t>identity and histories </a:t>
            </a:r>
            <a:r>
              <a:rPr lang="en-GB" dirty="0"/>
              <a:t>can impact the discipline and bears on our collective understanding of key issues in the discipline?</a:t>
            </a:r>
          </a:p>
          <a:p>
            <a:r>
              <a:rPr lang="en-GB" dirty="0"/>
              <a:t>Do you do the above in a way that encourages </a:t>
            </a:r>
            <a:r>
              <a:rPr lang="en-GB" b="1" dirty="0"/>
              <a:t>compassion and openness</a:t>
            </a:r>
            <a:r>
              <a:rPr lang="en-GB" dirty="0"/>
              <a:t>?</a:t>
            </a:r>
          </a:p>
          <a:p>
            <a:r>
              <a:rPr lang="en-GB" dirty="0"/>
              <a:t>Do you </a:t>
            </a:r>
            <a:r>
              <a:rPr lang="en-GB" b="1" dirty="0"/>
              <a:t>avoid negatively stereotyping </a:t>
            </a:r>
            <a:r>
              <a:rPr lang="en-GB" dirty="0"/>
              <a:t>certain marginalised identities?</a:t>
            </a:r>
          </a:p>
          <a:p>
            <a:r>
              <a:rPr lang="en-GB" dirty="0"/>
              <a:t>Do you draw on a sufficient number of examples, case studies, scholarship, data and / or theory from outside the UK, particularly from the </a:t>
            </a:r>
            <a:r>
              <a:rPr lang="en-GB" b="1" dirty="0"/>
              <a:t>Global south</a:t>
            </a:r>
            <a:r>
              <a:rPr lang="en-GB" dirty="0"/>
              <a:t>?</a:t>
            </a:r>
          </a:p>
          <a:p>
            <a:pPr marL="0" indent="0">
              <a:buNone/>
            </a:pPr>
            <a:endParaRPr lang="en-GB" dirty="0"/>
          </a:p>
        </p:txBody>
      </p:sp>
    </p:spTree>
    <p:extLst>
      <p:ext uri="{BB962C8B-B14F-4D97-AF65-F5344CB8AC3E}">
        <p14:creationId xmlns:p14="http://schemas.microsoft.com/office/powerpoint/2010/main" val="363084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Programme level considerations</a:t>
            </a:r>
          </a:p>
        </p:txBody>
      </p:sp>
      <p:sp>
        <p:nvSpPr>
          <p:cNvPr id="3" name="Content Placeholder 2"/>
          <p:cNvSpPr>
            <a:spLocks noGrp="1"/>
          </p:cNvSpPr>
          <p:nvPr>
            <p:ph idx="1"/>
          </p:nvPr>
        </p:nvSpPr>
        <p:spPr>
          <a:xfrm>
            <a:off x="1301746" y="2518122"/>
            <a:ext cx="9731016" cy="3319411"/>
          </a:xfrm>
        </p:spPr>
        <p:txBody>
          <a:bodyPr>
            <a:noAutofit/>
          </a:bodyPr>
          <a:lstStyle/>
          <a:p>
            <a:r>
              <a:rPr lang="en-GB" dirty="0"/>
              <a:t>Do you provide </a:t>
            </a:r>
            <a:r>
              <a:rPr lang="en-GB" b="1" dirty="0"/>
              <a:t>information</a:t>
            </a:r>
            <a:r>
              <a:rPr lang="en-GB" dirty="0"/>
              <a:t> at induction time, on the programme pages on MyLearning specific and / or via email to students of diverse backgrounds? I.e. disability support, location of prayer rooms, different societies and liberation groups, information about Pride and Black and History Month activities?</a:t>
            </a:r>
          </a:p>
          <a:p>
            <a:r>
              <a:rPr lang="en-GB" dirty="0"/>
              <a:t>Does course and assessment design include </a:t>
            </a:r>
            <a:r>
              <a:rPr lang="en-GB" b="1" dirty="0"/>
              <a:t>input from students </a:t>
            </a:r>
            <a:r>
              <a:rPr lang="en-GB" dirty="0"/>
              <a:t>from a range of backgrounds?</a:t>
            </a:r>
          </a:p>
          <a:p>
            <a:r>
              <a:rPr lang="en-GB" dirty="0"/>
              <a:t>Do we connect with </a:t>
            </a:r>
            <a:r>
              <a:rPr lang="en-GB" b="1" dirty="0"/>
              <a:t>schools</a:t>
            </a:r>
            <a:r>
              <a:rPr lang="en-GB" dirty="0"/>
              <a:t> and </a:t>
            </a:r>
            <a:r>
              <a:rPr lang="en-GB" b="1" dirty="0"/>
              <a:t>colleges</a:t>
            </a:r>
            <a:r>
              <a:rPr lang="en-GB" dirty="0"/>
              <a:t> with significant ethnic minority populations?</a:t>
            </a:r>
          </a:p>
          <a:p>
            <a:r>
              <a:rPr lang="en-GB" dirty="0"/>
              <a:t>Do we stress that our programme is / is working to prepare students for </a:t>
            </a:r>
            <a:r>
              <a:rPr lang="en-GB" b="1" dirty="0"/>
              <a:t>working</a:t>
            </a:r>
            <a:r>
              <a:rPr lang="en-GB" dirty="0"/>
              <a:t> in a </a:t>
            </a:r>
            <a:r>
              <a:rPr lang="en-GB" b="1" dirty="0"/>
              <a:t>diverse world?</a:t>
            </a:r>
          </a:p>
          <a:p>
            <a:r>
              <a:rPr lang="en-GB" dirty="0"/>
              <a:t>Does the ‘practical’ (e.g. methodological) as well as ‘theoretical’ training we give our students incorporate </a:t>
            </a:r>
            <a:r>
              <a:rPr lang="en-GB" b="1" dirty="0"/>
              <a:t>decolonial perspectives</a:t>
            </a:r>
            <a:r>
              <a:rPr lang="en-GB" dirty="0"/>
              <a:t>?</a:t>
            </a:r>
          </a:p>
        </p:txBody>
      </p:sp>
    </p:spTree>
    <p:extLst>
      <p:ext uri="{BB962C8B-B14F-4D97-AF65-F5344CB8AC3E}">
        <p14:creationId xmlns:p14="http://schemas.microsoft.com/office/powerpoint/2010/main" val="133324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Departmental considerations</a:t>
            </a:r>
          </a:p>
        </p:txBody>
      </p:sp>
      <p:sp>
        <p:nvSpPr>
          <p:cNvPr id="3" name="Content Placeholder 2"/>
          <p:cNvSpPr>
            <a:spLocks noGrp="1"/>
          </p:cNvSpPr>
          <p:nvPr>
            <p:ph idx="1"/>
          </p:nvPr>
        </p:nvSpPr>
        <p:spPr>
          <a:xfrm>
            <a:off x="1582711" y="2488143"/>
            <a:ext cx="9026577" cy="3693483"/>
          </a:xfrm>
        </p:spPr>
        <p:txBody>
          <a:bodyPr>
            <a:normAutofit lnSpcReduction="10000"/>
          </a:bodyPr>
          <a:lstStyle/>
          <a:p>
            <a:r>
              <a:rPr lang="en-GB" dirty="0"/>
              <a:t>Do you incorporate </a:t>
            </a:r>
            <a:r>
              <a:rPr lang="en-GB" b="1" dirty="0"/>
              <a:t>ethnic minority members of staff </a:t>
            </a:r>
            <a:r>
              <a:rPr lang="en-GB" dirty="0"/>
              <a:t>(internally and externally) in department-level decision making activities (REF, internal panels, research centres and clusters, curriculum development)?</a:t>
            </a:r>
          </a:p>
          <a:p>
            <a:r>
              <a:rPr lang="en-GB" dirty="0"/>
              <a:t>Do we have an understanding of the cultural and logistical </a:t>
            </a:r>
            <a:r>
              <a:rPr lang="en-GB" b="1" dirty="0"/>
              <a:t>barriers</a:t>
            </a:r>
            <a:r>
              <a:rPr lang="en-GB" dirty="0"/>
              <a:t> to those engaging in decolonial work?</a:t>
            </a:r>
          </a:p>
          <a:p>
            <a:r>
              <a:rPr lang="en-GB" dirty="0"/>
              <a:t>Do colleagues feel able to talk explicitly about issues like race?</a:t>
            </a:r>
          </a:p>
          <a:p>
            <a:r>
              <a:rPr lang="en-GB" dirty="0"/>
              <a:t>What do we need to do to feel that colleagues have the </a:t>
            </a:r>
            <a:r>
              <a:rPr lang="en-GB" b="1" dirty="0"/>
              <a:t>time</a:t>
            </a:r>
            <a:r>
              <a:rPr lang="en-GB" dirty="0"/>
              <a:t> and </a:t>
            </a:r>
            <a:r>
              <a:rPr lang="en-GB" b="1" dirty="0"/>
              <a:t>support</a:t>
            </a:r>
            <a:r>
              <a:rPr lang="en-GB" dirty="0"/>
              <a:t> to develop their understanding in these areas?</a:t>
            </a:r>
          </a:p>
          <a:p>
            <a:r>
              <a:rPr lang="en-GB" dirty="0"/>
              <a:t>Do we reflect on how this work can / should impact our own </a:t>
            </a:r>
            <a:r>
              <a:rPr lang="en-GB" b="1" dirty="0"/>
              <a:t>research</a:t>
            </a:r>
            <a:r>
              <a:rPr lang="en-GB" dirty="0"/>
              <a:t>?</a:t>
            </a:r>
          </a:p>
          <a:p>
            <a:r>
              <a:rPr lang="en-GB" dirty="0"/>
              <a:t>Do we have accurate and up-to-date </a:t>
            </a:r>
            <a:r>
              <a:rPr lang="en-GB" b="1" dirty="0"/>
              <a:t>data</a:t>
            </a:r>
            <a:r>
              <a:rPr lang="en-GB" dirty="0"/>
              <a:t> on the awarding gap and the ‘belonging’ gap by ethnicity for all our student cohorts?</a:t>
            </a:r>
          </a:p>
        </p:txBody>
      </p:sp>
    </p:spTree>
    <p:extLst>
      <p:ext uri="{BB962C8B-B14F-4D97-AF65-F5344CB8AC3E}">
        <p14:creationId xmlns:p14="http://schemas.microsoft.com/office/powerpoint/2010/main" val="2375527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Decolonial Pedagogy: best practice</a:t>
            </a:r>
          </a:p>
        </p:txBody>
      </p:sp>
    </p:spTree>
    <p:extLst>
      <p:ext uri="{BB962C8B-B14F-4D97-AF65-F5344CB8AC3E}">
        <p14:creationId xmlns:p14="http://schemas.microsoft.com/office/powerpoint/2010/main" val="2813390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9961" y="964692"/>
            <a:ext cx="8112077" cy="1188720"/>
          </a:xfrm>
        </p:spPr>
        <p:txBody>
          <a:bodyPr/>
          <a:lstStyle/>
          <a:p>
            <a:r>
              <a:rPr lang="en-GB" dirty="0"/>
              <a:t>Module content: research methods</a:t>
            </a:r>
          </a:p>
        </p:txBody>
      </p:sp>
      <p:sp>
        <p:nvSpPr>
          <p:cNvPr id="3" name="Content Placeholder 2"/>
          <p:cNvSpPr>
            <a:spLocks noGrp="1"/>
          </p:cNvSpPr>
          <p:nvPr>
            <p:ph idx="1"/>
          </p:nvPr>
        </p:nvSpPr>
        <p:spPr>
          <a:xfrm>
            <a:off x="1404726" y="2333294"/>
            <a:ext cx="9382545" cy="3987608"/>
          </a:xfrm>
        </p:spPr>
        <p:txBody>
          <a:bodyPr>
            <a:normAutofit fontScale="92500" lnSpcReduction="10000"/>
          </a:bodyPr>
          <a:lstStyle/>
          <a:p>
            <a:r>
              <a:rPr lang="en-GB" dirty="0"/>
              <a:t>SOC1277 (Measuring Social inequalities) embeds the teaching of Microsoft Excel analysis of social survey data within the study of social inequality. Series of lectures on racial and intersectionality inequality, with one integrating ‘</a:t>
            </a:r>
            <a:r>
              <a:rPr lang="en-GB" dirty="0" err="1"/>
              <a:t>QuantCrit</a:t>
            </a:r>
            <a:r>
              <a:rPr lang="en-GB" dirty="0"/>
              <a:t>’ (quantitative critical research, combining </a:t>
            </a:r>
            <a:r>
              <a:rPr lang="en-GB" dirty="0" err="1"/>
              <a:t>Qt</a:t>
            </a:r>
            <a:r>
              <a:rPr lang="en-GB" dirty="0"/>
              <a:t> methods and CRT to highlight the worth of statistical data in challenging oppression, but also the non-neutrality of statistical data) </a:t>
            </a:r>
          </a:p>
          <a:p>
            <a:r>
              <a:rPr lang="en-GB" dirty="0"/>
              <a:t>Series of lectures in SOC1273 (</a:t>
            </a:r>
            <a:r>
              <a:rPr lang="en-GB" i="1" dirty="0"/>
              <a:t>Exploring Inequality Qualitatively</a:t>
            </a:r>
            <a:r>
              <a:rPr lang="en-GB" dirty="0"/>
              <a:t>) interrogating (</a:t>
            </a:r>
            <a:r>
              <a:rPr lang="en-GB" dirty="0" err="1"/>
              <a:t>i</a:t>
            </a:r>
            <a:r>
              <a:rPr lang="en-GB" dirty="0"/>
              <a:t>) the history of knowledge production from decolonial and intersectional standpoints (ii) encouraging reflexive thought and (iii) challenging disciplinary boundaries:</a:t>
            </a:r>
          </a:p>
          <a:p>
            <a:pPr lvl="1"/>
            <a:r>
              <a:rPr lang="en-GB" sz="1800" dirty="0"/>
              <a:t>Ex. Week 19:  </a:t>
            </a:r>
            <a:r>
              <a:rPr lang="en-GB" sz="1800" i="1" dirty="0"/>
              <a:t>Whose knowledge counts? Colonisation and decolonisation of knowledge</a:t>
            </a:r>
          </a:p>
          <a:p>
            <a:pPr lvl="1"/>
            <a:r>
              <a:rPr lang="en-GB" sz="1800" dirty="0"/>
              <a:t>Ex.  Week 20:  </a:t>
            </a:r>
            <a:r>
              <a:rPr lang="en-GB" sz="1800" i="1" dirty="0"/>
              <a:t>Whose knowledge counts? Problematising the category of ‘woman’, intersectionalities and the “awkward etc.”</a:t>
            </a:r>
          </a:p>
          <a:p>
            <a:pPr lvl="1"/>
            <a:r>
              <a:rPr lang="en-GB" sz="1800" dirty="0"/>
              <a:t>Ex. Week 21: </a:t>
            </a:r>
            <a:r>
              <a:rPr lang="en-GB" sz="1800" i="1" dirty="0"/>
              <a:t>Who am I and where do I fit? Thinking ethically and reflexively</a:t>
            </a:r>
          </a:p>
          <a:p>
            <a:pPr lvl="1"/>
            <a:r>
              <a:rPr lang="en-GB" sz="1800" dirty="0"/>
              <a:t>Ex. Week 24: </a:t>
            </a:r>
            <a:r>
              <a:rPr lang="en-GB" sz="1800" i="1" dirty="0"/>
              <a:t>Interdisciplinarity and Sociology – do disciplinary boundaries matter in qualitative research?</a:t>
            </a:r>
          </a:p>
        </p:txBody>
      </p:sp>
    </p:spTree>
    <p:extLst>
      <p:ext uri="{BB962C8B-B14F-4D97-AF65-F5344CB8AC3E}">
        <p14:creationId xmlns:p14="http://schemas.microsoft.com/office/powerpoint/2010/main" val="367137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Module content: theory</a:t>
            </a: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30037726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60A2422970BC44B084CF9826F8B36A" ma:contentTypeVersion="15" ma:contentTypeDescription="Create a new document." ma:contentTypeScope="" ma:versionID="151b527b16435eafe00b6e6d895b7b02">
  <xsd:schema xmlns:xsd="http://www.w3.org/2001/XMLSchema" xmlns:xs="http://www.w3.org/2001/XMLSchema" xmlns:p="http://schemas.microsoft.com/office/2006/metadata/properties" xmlns:ns2="c2b8e455-f901-47f3-b8e8-fcb399ca0bfc" xmlns:ns3="54db404c-c500-43d8-b0ff-721ff10d90be" targetNamespace="http://schemas.microsoft.com/office/2006/metadata/properties" ma:root="true" ma:fieldsID="2ae873a4a83e0f81c028aafbdc5f6866" ns2:_="" ns3:_="">
    <xsd:import namespace="c2b8e455-f901-47f3-b8e8-fcb399ca0bfc"/>
    <xsd:import namespace="54db404c-c500-43d8-b0ff-721ff10d90b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b8e455-f901-47f3-b8e8-fcb399ca0b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b747f01-5c16-45b4-bdfc-3b3d1285474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db404c-c500-43d8-b0ff-721ff10d90b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36a965da-b6dc-44fc-b72c-ba36b48d7c1b}" ma:internalName="TaxCatchAll" ma:showField="CatchAllData" ma:web="54db404c-c500-43d8-b0ff-721ff10d9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2b8e455-f901-47f3-b8e8-fcb399ca0bfc">
      <Terms xmlns="http://schemas.microsoft.com/office/infopath/2007/PartnerControls"/>
    </lcf76f155ced4ddcb4097134ff3c332f>
    <TaxCatchAll xmlns="54db404c-c500-43d8-b0ff-721ff10d90be" xsi:nil="true"/>
  </documentManagement>
</p:properties>
</file>

<file path=customXml/itemProps1.xml><?xml version="1.0" encoding="utf-8"?>
<ds:datastoreItem xmlns:ds="http://schemas.openxmlformats.org/officeDocument/2006/customXml" ds:itemID="{1D7C8474-77C9-46BF-91F3-6D9E0131E7BF}"/>
</file>

<file path=customXml/itemProps2.xml><?xml version="1.0" encoding="utf-8"?>
<ds:datastoreItem xmlns:ds="http://schemas.openxmlformats.org/officeDocument/2006/customXml" ds:itemID="{8D47283C-1C6C-43FF-9292-F33B265B4BA0}"/>
</file>

<file path=customXml/itemProps3.xml><?xml version="1.0" encoding="utf-8"?>
<ds:datastoreItem xmlns:ds="http://schemas.openxmlformats.org/officeDocument/2006/customXml" ds:itemID="{D201ED91-CC30-4CAA-A4E3-CAA110A404D6}"/>
</file>

<file path=docProps/app.xml><?xml version="1.0" encoding="utf-8"?>
<Properties xmlns="http://schemas.openxmlformats.org/officeDocument/2006/extended-properties" xmlns:vt="http://schemas.openxmlformats.org/officeDocument/2006/docPropsVTypes">
  <Template>Parcel</Template>
  <TotalTime>0</TotalTime>
  <Words>715</Words>
  <Application>Microsoft Office PowerPoint</Application>
  <PresentationFormat>Widescreen</PresentationFormat>
  <Paragraphs>39</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Gill Sans MT</vt:lpstr>
      <vt:lpstr>Parcel</vt:lpstr>
      <vt:lpstr>Decolonising the curriculum workshop</vt:lpstr>
      <vt:lpstr>Module level considerations: representation</vt:lpstr>
      <vt:lpstr>Module level considerations</vt:lpstr>
      <vt:lpstr>Programme level considerations</vt:lpstr>
      <vt:lpstr>Departmental considerations</vt:lpstr>
      <vt:lpstr>Decolonial Pedagogy: best practice</vt:lpstr>
      <vt:lpstr>Module content: research methods</vt:lpstr>
      <vt:lpstr>Module content: theory</vt:lpstr>
    </vt:vector>
  </TitlesOfParts>
  <Company>Middlesex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Decolonising the curriculum workshop</dc:title>
  <dc:creator>Rima Saini</dc:creator>
  <cp:lastModifiedBy>Emma Mires-Richards</cp:lastModifiedBy>
  <cp:revision>12</cp:revision>
  <dcterms:created xsi:type="dcterms:W3CDTF">2022-03-07T11:47:03Z</dcterms:created>
  <dcterms:modified xsi:type="dcterms:W3CDTF">2022-09-14T12:32:16Z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0x010100B260A2422970BC44B084CF9826F8B36A</vt:lpwstr>
  </property>
</Properties>
</file>